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56" r:id="rId4"/>
    <p:sldId id="258" r:id="rId5"/>
    <p:sldId id="257" r:id="rId6"/>
    <p:sldId id="269" r:id="rId7"/>
    <p:sldId id="262" r:id="rId8"/>
    <p:sldId id="263" r:id="rId9"/>
    <p:sldId id="264" r:id="rId10"/>
    <p:sldId id="265" r:id="rId11"/>
    <p:sldId id="266" r:id="rId12"/>
    <p:sldId id="287" r:id="rId13"/>
    <p:sldId id="358" r:id="rId14"/>
    <p:sldId id="268" r:id="rId15"/>
    <p:sldId id="267" r:id="rId16"/>
    <p:sldId id="270" r:id="rId17"/>
    <p:sldId id="276" r:id="rId18"/>
    <p:sldId id="272" r:id="rId19"/>
    <p:sldId id="277" r:id="rId20"/>
    <p:sldId id="274" r:id="rId21"/>
    <p:sldId id="284" r:id="rId22"/>
    <p:sldId id="278" r:id="rId23"/>
    <p:sldId id="356" r:id="rId24"/>
    <p:sldId id="280" r:id="rId25"/>
    <p:sldId id="281" r:id="rId26"/>
    <p:sldId id="282" r:id="rId27"/>
    <p:sldId id="285" r:id="rId28"/>
    <p:sldId id="288" r:id="rId29"/>
    <p:sldId id="289" r:id="rId30"/>
    <p:sldId id="290" r:id="rId31"/>
    <p:sldId id="294" r:id="rId32"/>
    <p:sldId id="292" r:id="rId33"/>
    <p:sldId id="301" r:id="rId34"/>
    <p:sldId id="291" r:id="rId35"/>
    <p:sldId id="297" r:id="rId36"/>
    <p:sldId id="298" r:id="rId37"/>
    <p:sldId id="299" r:id="rId38"/>
    <p:sldId id="300" r:id="rId39"/>
    <p:sldId id="349" r:id="rId40"/>
    <p:sldId id="302" r:id="rId41"/>
    <p:sldId id="353" r:id="rId42"/>
    <p:sldId id="303" r:id="rId43"/>
    <p:sldId id="305" r:id="rId44"/>
    <p:sldId id="357" r:id="rId45"/>
    <p:sldId id="306" r:id="rId46"/>
    <p:sldId id="307" r:id="rId47"/>
    <p:sldId id="308" r:id="rId48"/>
    <p:sldId id="309" r:id="rId49"/>
    <p:sldId id="314" r:id="rId50"/>
    <p:sldId id="304" r:id="rId51"/>
    <p:sldId id="315" r:id="rId52"/>
    <p:sldId id="323" r:id="rId53"/>
    <p:sldId id="324" r:id="rId54"/>
    <p:sldId id="325" r:id="rId55"/>
    <p:sldId id="355" r:id="rId56"/>
    <p:sldId id="333" r:id="rId57"/>
    <p:sldId id="332" r:id="rId58"/>
    <p:sldId id="334" r:id="rId59"/>
    <p:sldId id="335" r:id="rId60"/>
    <p:sldId id="336" r:id="rId61"/>
    <p:sldId id="337" r:id="rId62"/>
    <p:sldId id="338" r:id="rId63"/>
    <p:sldId id="339" r:id="rId64"/>
    <p:sldId id="340" r:id="rId65"/>
    <p:sldId id="341" r:id="rId66"/>
    <p:sldId id="342" r:id="rId67"/>
    <p:sldId id="343" r:id="rId68"/>
    <p:sldId id="344" r:id="rId69"/>
    <p:sldId id="346" r:id="rId70"/>
    <p:sldId id="345" r:id="rId71"/>
    <p:sldId id="348"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CCCCFF"/>
    <a:srgbClr val="996633"/>
    <a:srgbClr val="00CC99"/>
    <a:srgbClr val="FFFFCC"/>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10" autoAdjust="0"/>
    <p:restoredTop sz="95380" autoAdjust="0"/>
  </p:normalViewPr>
  <p:slideViewPr>
    <p:cSldViewPr snapToGrid="0">
      <p:cViewPr varScale="1">
        <p:scale>
          <a:sx n="95" d="100"/>
          <a:sy n="95" d="100"/>
        </p:scale>
        <p:origin x="282" y="2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AE2FA1-C459-4376-81D7-AE620160DA65}" type="datetimeFigureOut">
              <a:rPr lang="en-US" smtClean="0"/>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4057678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AE2FA1-C459-4376-81D7-AE620160DA65}" type="datetimeFigureOut">
              <a:rPr lang="en-US" smtClean="0"/>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4145680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AE2FA1-C459-4376-81D7-AE620160DA65}" type="datetimeFigureOut">
              <a:rPr lang="en-US" smtClean="0"/>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1513941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AE2FA1-C459-4376-81D7-AE620160DA65}" type="datetimeFigureOut">
              <a:rPr lang="en-US" smtClean="0"/>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342648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AE2FA1-C459-4376-81D7-AE620160DA65}" type="datetimeFigureOut">
              <a:rPr lang="en-US" smtClean="0"/>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4223577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AE2FA1-C459-4376-81D7-AE620160DA65}" type="datetimeFigureOut">
              <a:rPr lang="en-US" smtClean="0"/>
              <a:t>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79042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AE2FA1-C459-4376-81D7-AE620160DA65}" type="datetimeFigureOut">
              <a:rPr lang="en-US" smtClean="0"/>
              <a:t>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2233382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AE2FA1-C459-4376-81D7-AE620160DA65}" type="datetimeFigureOut">
              <a:rPr lang="en-US" smtClean="0"/>
              <a:t>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3841247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AE2FA1-C459-4376-81D7-AE620160DA65}" type="datetimeFigureOut">
              <a:rPr lang="en-US" smtClean="0"/>
              <a:t>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2836327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AE2FA1-C459-4376-81D7-AE620160DA65}" type="datetimeFigureOut">
              <a:rPr lang="en-US" smtClean="0"/>
              <a:t>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601717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AE2FA1-C459-4376-81D7-AE620160DA65}" type="datetimeFigureOut">
              <a:rPr lang="en-US" smtClean="0"/>
              <a:t>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62722-E933-4167-B73C-FF55FC60894A}" type="slidenum">
              <a:rPr lang="en-US" smtClean="0"/>
              <a:t>‹#›</a:t>
            </a:fld>
            <a:endParaRPr lang="en-US"/>
          </a:p>
        </p:txBody>
      </p:sp>
    </p:spTree>
    <p:extLst>
      <p:ext uri="{BB962C8B-B14F-4D97-AF65-F5344CB8AC3E}">
        <p14:creationId xmlns:p14="http://schemas.microsoft.com/office/powerpoint/2010/main" val="1823351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AE2FA1-C459-4376-81D7-AE620160DA65}" type="datetimeFigureOut">
              <a:rPr lang="en-US" smtClean="0"/>
              <a:t>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62722-E933-4167-B73C-FF55FC60894A}" type="slidenum">
              <a:rPr lang="en-US" smtClean="0"/>
              <a:t>‹#›</a:t>
            </a:fld>
            <a:endParaRPr lang="en-US"/>
          </a:p>
        </p:txBody>
      </p:sp>
    </p:spTree>
    <p:extLst>
      <p:ext uri="{BB962C8B-B14F-4D97-AF65-F5344CB8AC3E}">
        <p14:creationId xmlns:p14="http://schemas.microsoft.com/office/powerpoint/2010/main" val="383319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0.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18722"/>
          </a:xfrm>
          <a:prstGeom prst="rect">
            <a:avLst/>
          </a:prstGeom>
          <a:pattFill prst="dkVert">
            <a:fgClr>
              <a:srgbClr val="993300"/>
            </a:fgClr>
            <a:bgClr>
              <a:schemeClr val="bg1"/>
            </a:bgClr>
          </a:pattFill>
        </p:spPr>
      </p:pic>
      <p:sp>
        <p:nvSpPr>
          <p:cNvPr id="4" name="Title 3"/>
          <p:cNvSpPr>
            <a:spLocks noGrp="1"/>
          </p:cNvSpPr>
          <p:nvPr>
            <p:ph type="title"/>
          </p:nvPr>
        </p:nvSpPr>
        <p:spPr>
          <a:xfrm>
            <a:off x="0" y="5198382"/>
            <a:ext cx="12192000" cy="1325563"/>
          </a:xfrm>
          <a:solidFill>
            <a:srgbClr val="993300"/>
          </a:solidFill>
        </p:spPr>
        <p:txBody>
          <a:bodyPr>
            <a:normAutofit/>
          </a:bodyPr>
          <a:lstStyle/>
          <a:p>
            <a:pPr algn="ctr"/>
            <a:r>
              <a:rPr lang="en-US" sz="7200" b="1" dirty="0">
                <a:solidFill>
                  <a:srgbClr val="FFFFCC"/>
                </a:solidFill>
                <a:latin typeface="Baskerville Old Face" panose="02020602080505020303" pitchFamily="18" charset="0"/>
              </a:rPr>
              <a:t>Yavapai County Divorce 101</a:t>
            </a:r>
          </a:p>
        </p:txBody>
      </p:sp>
    </p:spTree>
    <p:extLst>
      <p:ext uri="{BB962C8B-B14F-4D97-AF65-F5344CB8AC3E}">
        <p14:creationId xmlns:p14="http://schemas.microsoft.com/office/powerpoint/2010/main" val="4190547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Anna C. Young</a:t>
            </a: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Presiding Juvenile Court Judge</a:t>
            </a:r>
          </a:p>
          <a:p>
            <a:r>
              <a:rPr lang="en-US" dirty="0">
                <a:solidFill>
                  <a:srgbClr val="FFFFCC"/>
                </a:solidFill>
                <a:latin typeface="Baskerville Old Face" panose="02020602080505020303" pitchFamily="18" charset="0"/>
              </a:rPr>
              <a:t>Division 6</a:t>
            </a:r>
          </a:p>
          <a:p>
            <a:r>
              <a:rPr lang="en-US" dirty="0">
                <a:solidFill>
                  <a:srgbClr val="FFFFCC"/>
                </a:solidFill>
                <a:latin typeface="Baskerville Old Face" panose="02020602080505020303" pitchFamily="18" charset="0"/>
              </a:rPr>
              <a:t>Superior Court Yavapai County</a:t>
            </a:r>
          </a:p>
        </p:txBody>
      </p:sp>
      <p:pic>
        <p:nvPicPr>
          <p:cNvPr id="3" name="Picture 2">
            <a:extLst>
              <a:ext uri="{FF2B5EF4-FFF2-40B4-BE49-F238E27FC236}">
                <a16:creationId xmlns:a16="http://schemas.microsoft.com/office/drawing/2014/main" id="{AC6FD3F6-3068-4776-87A4-26B98C0EEDCD}"/>
              </a:ext>
            </a:extLst>
          </p:cNvPr>
          <p:cNvPicPr>
            <a:picLocks noChangeAspect="1"/>
          </p:cNvPicPr>
          <p:nvPr/>
        </p:nvPicPr>
        <p:blipFill>
          <a:blip r:embed="rId3"/>
          <a:stretch>
            <a:fillRect/>
          </a:stretch>
        </p:blipFill>
        <p:spPr>
          <a:xfrm>
            <a:off x="2348023" y="1015663"/>
            <a:ext cx="2664850" cy="3768608"/>
          </a:xfrm>
          <a:prstGeom prst="rect">
            <a:avLst/>
          </a:prstGeom>
        </p:spPr>
      </p:pic>
    </p:spTree>
    <p:extLst>
      <p:ext uri="{BB962C8B-B14F-4D97-AF65-F5344CB8AC3E}">
        <p14:creationId xmlns:p14="http://schemas.microsoft.com/office/powerpoint/2010/main" val="2028439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354217"/>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Michael R. Bluff</a:t>
            </a: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Division 7</a:t>
            </a:r>
          </a:p>
          <a:p>
            <a:r>
              <a:rPr lang="en-US" dirty="0">
                <a:solidFill>
                  <a:srgbClr val="FFFFCC"/>
                </a:solidFill>
                <a:latin typeface="Baskerville Old Face" panose="02020602080505020303" pitchFamily="18" charset="0"/>
              </a:rPr>
              <a:t>Superior Court Yavapai County</a:t>
            </a:r>
          </a:p>
        </p:txBody>
      </p:sp>
      <p:pic>
        <p:nvPicPr>
          <p:cNvPr id="8" name="Picture 7" descr="A person in a suit smiling&#10;&#10;Description automatically generated with low confidence">
            <a:extLst>
              <a:ext uri="{FF2B5EF4-FFF2-40B4-BE49-F238E27FC236}">
                <a16:creationId xmlns:a16="http://schemas.microsoft.com/office/drawing/2014/main" id="{B2189148-9976-4B86-BE52-FE7F77DB8591}"/>
              </a:ext>
            </a:extLst>
          </p:cNvPr>
          <p:cNvPicPr>
            <a:picLocks noChangeAspect="1"/>
          </p:cNvPicPr>
          <p:nvPr/>
        </p:nvPicPr>
        <p:blipFill rotWithShape="1">
          <a:blip r:embed="rId3">
            <a:extLst>
              <a:ext uri="{28A0092B-C50C-407E-A947-70E740481C1C}">
                <a14:useLocalDpi xmlns:a14="http://schemas.microsoft.com/office/drawing/2010/main" val="0"/>
              </a:ext>
            </a:extLst>
          </a:blip>
          <a:srcRect l="10556" r="11712"/>
          <a:stretch/>
        </p:blipFill>
        <p:spPr>
          <a:xfrm>
            <a:off x="2667699" y="1264644"/>
            <a:ext cx="2399251" cy="3657600"/>
          </a:xfrm>
          <a:prstGeom prst="rect">
            <a:avLst/>
          </a:prstGeom>
        </p:spPr>
      </p:pic>
    </p:spTree>
    <p:extLst>
      <p:ext uri="{BB962C8B-B14F-4D97-AF65-F5344CB8AC3E}">
        <p14:creationId xmlns:p14="http://schemas.microsoft.com/office/powerpoint/2010/main" val="3592503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Debra R. Phelan</a:t>
            </a:r>
          </a:p>
          <a:p>
            <a:endParaRPr lang="en-US" dirty="0">
              <a:solidFill>
                <a:srgbClr val="FFFFCC"/>
              </a:solidFill>
              <a:latin typeface="Baskerville Old Face" panose="02020602080505020303" pitchFamily="18" charset="0"/>
            </a:endParaRP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Division 8</a:t>
            </a:r>
          </a:p>
          <a:p>
            <a:r>
              <a:rPr lang="en-US" dirty="0">
                <a:solidFill>
                  <a:srgbClr val="FFFFCC"/>
                </a:solidFill>
                <a:latin typeface="Baskerville Old Face" panose="02020602080505020303" pitchFamily="18" charset="0"/>
              </a:rPr>
              <a:t>Superior Court Yavapai County</a:t>
            </a:r>
          </a:p>
        </p:txBody>
      </p:sp>
      <p:pic>
        <p:nvPicPr>
          <p:cNvPr id="3" name="Picture 2">
            <a:extLst>
              <a:ext uri="{FF2B5EF4-FFF2-40B4-BE49-F238E27FC236}">
                <a16:creationId xmlns:a16="http://schemas.microsoft.com/office/drawing/2014/main" id="{BF1417F3-CA38-4F88-9961-5DFB54334A77}"/>
              </a:ext>
            </a:extLst>
          </p:cNvPr>
          <p:cNvPicPr>
            <a:picLocks noChangeAspect="1"/>
          </p:cNvPicPr>
          <p:nvPr/>
        </p:nvPicPr>
        <p:blipFill>
          <a:blip r:embed="rId3"/>
          <a:stretch>
            <a:fillRect/>
          </a:stretch>
        </p:blipFill>
        <p:spPr>
          <a:xfrm>
            <a:off x="2362200" y="1012371"/>
            <a:ext cx="2778008" cy="3768608"/>
          </a:xfrm>
          <a:prstGeom prst="rect">
            <a:avLst/>
          </a:prstGeom>
        </p:spPr>
      </p:pic>
    </p:spTree>
    <p:extLst>
      <p:ext uri="{BB962C8B-B14F-4D97-AF65-F5344CB8AC3E}">
        <p14:creationId xmlns:p14="http://schemas.microsoft.com/office/powerpoint/2010/main" val="2789779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209551" y="5012871"/>
            <a:ext cx="4930658" cy="1585049"/>
          </a:xfrm>
          <a:prstGeom prst="rect">
            <a:avLst/>
          </a:prstGeom>
          <a:noFill/>
        </p:spPr>
        <p:txBody>
          <a:bodyPr wrap="square" rtlCol="0">
            <a:spAutoFit/>
          </a:bodyPr>
          <a:lstStyle/>
          <a:p>
            <a:r>
              <a:rPr lang="en-US" sz="2500" b="1" dirty="0">
                <a:solidFill>
                  <a:srgbClr val="FFFFCC"/>
                </a:solidFill>
                <a:latin typeface="Baskerville Old Face" panose="02020602080505020303" pitchFamily="18" charset="0"/>
              </a:rPr>
              <a:t>Honorable Kristen Sharifi</a:t>
            </a:r>
          </a:p>
          <a:p>
            <a:endParaRPr lang="en-US" dirty="0">
              <a:solidFill>
                <a:srgbClr val="FFFFCC"/>
              </a:solidFill>
              <a:latin typeface="Baskerville Old Face" panose="02020602080505020303" pitchFamily="18" charset="0"/>
            </a:endParaRP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Division PTA</a:t>
            </a:r>
          </a:p>
          <a:p>
            <a:r>
              <a:rPr lang="en-US" dirty="0">
                <a:solidFill>
                  <a:srgbClr val="FFFFCC"/>
                </a:solidFill>
                <a:latin typeface="Baskerville Old Face" panose="02020602080505020303" pitchFamily="18" charset="0"/>
              </a:rPr>
              <a:t>Superior Court Yavapai County</a:t>
            </a:r>
          </a:p>
        </p:txBody>
      </p:sp>
      <p:pic>
        <p:nvPicPr>
          <p:cNvPr id="2" name="Picture 1">
            <a:extLst>
              <a:ext uri="{FF2B5EF4-FFF2-40B4-BE49-F238E27FC236}">
                <a16:creationId xmlns:a16="http://schemas.microsoft.com/office/drawing/2014/main" id="{94092B6E-0B83-9966-4135-4B24E4875E43}"/>
              </a:ext>
            </a:extLst>
          </p:cNvPr>
          <p:cNvPicPr>
            <a:picLocks noChangeAspect="1"/>
          </p:cNvPicPr>
          <p:nvPr/>
        </p:nvPicPr>
        <p:blipFill>
          <a:blip r:embed="rId3"/>
          <a:stretch>
            <a:fillRect/>
          </a:stretch>
        </p:blipFill>
        <p:spPr>
          <a:xfrm>
            <a:off x="2284860" y="1003943"/>
            <a:ext cx="2809875" cy="3838575"/>
          </a:xfrm>
          <a:prstGeom prst="rect">
            <a:avLst/>
          </a:prstGeom>
        </p:spPr>
      </p:pic>
    </p:spTree>
    <p:extLst>
      <p:ext uri="{BB962C8B-B14F-4D97-AF65-F5344CB8AC3E}">
        <p14:creationId xmlns:p14="http://schemas.microsoft.com/office/powerpoint/2010/main" val="2716442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Linda Wallace</a:t>
            </a:r>
          </a:p>
          <a:p>
            <a:endParaRPr lang="en-US" dirty="0">
              <a:solidFill>
                <a:srgbClr val="FFFFCC"/>
              </a:solidFill>
              <a:latin typeface="Baskerville Old Face" panose="02020602080505020303" pitchFamily="18" charset="0"/>
            </a:endParaRP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Division Pro </a:t>
            </a:r>
            <a:r>
              <a:rPr lang="en-US" dirty="0" err="1">
                <a:solidFill>
                  <a:srgbClr val="FFFFCC"/>
                </a:solidFill>
                <a:latin typeface="Baskerville Old Face" panose="02020602080505020303" pitchFamily="18" charset="0"/>
              </a:rPr>
              <a:t>Tem</a:t>
            </a:r>
            <a:r>
              <a:rPr lang="en-US" dirty="0">
                <a:solidFill>
                  <a:srgbClr val="FFFFCC"/>
                </a:solidFill>
                <a:latin typeface="Baskerville Old Face" panose="02020602080505020303" pitchFamily="18" charset="0"/>
              </a:rPr>
              <a:t> B</a:t>
            </a:r>
          </a:p>
          <a:p>
            <a:r>
              <a:rPr lang="en-US" dirty="0">
                <a:solidFill>
                  <a:srgbClr val="FFFFCC"/>
                </a:solidFill>
                <a:latin typeface="Baskerville Old Face" panose="02020602080505020303" pitchFamily="18" charset="0"/>
              </a:rPr>
              <a:t>Superior Court Yavapai County</a:t>
            </a:r>
          </a:p>
        </p:txBody>
      </p:sp>
      <p:pic>
        <p:nvPicPr>
          <p:cNvPr id="4" name="Picture 3">
            <a:extLst>
              <a:ext uri="{FF2B5EF4-FFF2-40B4-BE49-F238E27FC236}">
                <a16:creationId xmlns:a16="http://schemas.microsoft.com/office/drawing/2014/main" id="{B616230C-6667-42E3-A40F-044955C38DFC}"/>
              </a:ext>
            </a:extLst>
          </p:cNvPr>
          <p:cNvPicPr>
            <a:picLocks noChangeAspect="1"/>
          </p:cNvPicPr>
          <p:nvPr/>
        </p:nvPicPr>
        <p:blipFill rotWithShape="1">
          <a:blip r:embed="rId3">
            <a:extLst>
              <a:ext uri="{28A0092B-C50C-407E-A947-70E740481C1C}">
                <a14:useLocalDpi xmlns:a14="http://schemas.microsoft.com/office/drawing/2010/main" val="0"/>
              </a:ext>
            </a:extLst>
          </a:blip>
          <a:srcRect l="11115" r="11115" b="1488"/>
          <a:stretch/>
        </p:blipFill>
        <p:spPr>
          <a:xfrm>
            <a:off x="2743200" y="1126536"/>
            <a:ext cx="2397009" cy="3598060"/>
          </a:xfrm>
          <a:prstGeom prst="rect">
            <a:avLst/>
          </a:prstGeom>
        </p:spPr>
      </p:pic>
    </p:spTree>
    <p:extLst>
      <p:ext uri="{BB962C8B-B14F-4D97-AF65-F5344CB8AC3E}">
        <p14:creationId xmlns:p14="http://schemas.microsoft.com/office/powerpoint/2010/main" val="2637303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Joseph P. Goldstein</a:t>
            </a:r>
          </a:p>
          <a:p>
            <a:endParaRPr lang="en-US" dirty="0">
              <a:solidFill>
                <a:srgbClr val="FFFFCC"/>
              </a:solidFill>
              <a:latin typeface="Baskerville Old Face" panose="02020602080505020303" pitchFamily="18" charset="0"/>
            </a:endParaRP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Family Law Division</a:t>
            </a:r>
          </a:p>
          <a:p>
            <a:r>
              <a:rPr lang="en-US" dirty="0">
                <a:solidFill>
                  <a:srgbClr val="FFFFCC"/>
                </a:solidFill>
                <a:latin typeface="Baskerville Old Face" panose="02020602080505020303" pitchFamily="18" charset="0"/>
              </a:rPr>
              <a:t>Superior Court Yavapai County</a:t>
            </a:r>
          </a:p>
        </p:txBody>
      </p:sp>
      <p:pic>
        <p:nvPicPr>
          <p:cNvPr id="3" name="Picture 2">
            <a:extLst>
              <a:ext uri="{FF2B5EF4-FFF2-40B4-BE49-F238E27FC236}">
                <a16:creationId xmlns:a16="http://schemas.microsoft.com/office/drawing/2014/main" id="{D157E19B-4700-433D-B23E-B19B8B69C9DD}"/>
              </a:ext>
            </a:extLst>
          </p:cNvPr>
          <p:cNvPicPr>
            <a:picLocks noChangeAspect="1"/>
          </p:cNvPicPr>
          <p:nvPr/>
        </p:nvPicPr>
        <p:blipFill>
          <a:blip r:embed="rId3"/>
          <a:stretch>
            <a:fillRect/>
          </a:stretch>
        </p:blipFill>
        <p:spPr>
          <a:xfrm>
            <a:off x="2390775" y="1015663"/>
            <a:ext cx="2749433" cy="3768609"/>
          </a:xfrm>
          <a:prstGeom prst="rect">
            <a:avLst/>
          </a:prstGeom>
        </p:spPr>
      </p:pic>
    </p:spTree>
    <p:extLst>
      <p:ext uri="{BB962C8B-B14F-4D97-AF65-F5344CB8AC3E}">
        <p14:creationId xmlns:p14="http://schemas.microsoft.com/office/powerpoint/2010/main" val="4124118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TextBox 6"/>
          <p:cNvSpPr txBox="1"/>
          <p:nvPr/>
        </p:nvSpPr>
        <p:spPr>
          <a:xfrm>
            <a:off x="0" y="0"/>
            <a:ext cx="12192000" cy="1015663"/>
          </a:xfrm>
          <a:prstGeom prst="rect">
            <a:avLst/>
          </a:prstGeom>
          <a:noFill/>
        </p:spPr>
        <p:txBody>
          <a:bodyPr wrap="square" rtlCol="0">
            <a:spAutoFit/>
          </a:bodyPr>
          <a:lstStyle/>
          <a:p>
            <a:pPr algn="ctr"/>
            <a:r>
              <a:rPr lang="en-US" sz="6000" dirty="0">
                <a:latin typeface="Baskerville Old Face" panose="02020602080505020303" pitchFamily="18" charset="0"/>
              </a:rPr>
              <a:t>Judges Are: </a:t>
            </a:r>
          </a:p>
        </p:txBody>
      </p:sp>
      <p:sp>
        <p:nvSpPr>
          <p:cNvPr id="9" name="TextBox 8"/>
          <p:cNvSpPr txBox="1"/>
          <p:nvPr/>
        </p:nvSpPr>
        <p:spPr>
          <a:xfrm>
            <a:off x="571499" y="4816929"/>
            <a:ext cx="10825844" cy="1569660"/>
          </a:xfrm>
          <a:prstGeom prst="rect">
            <a:avLst/>
          </a:prstGeom>
          <a:noFill/>
        </p:spPr>
        <p:txBody>
          <a:bodyPr wrap="square" rtlCol="0">
            <a:spAutoFit/>
          </a:bodyPr>
          <a:lstStyle/>
          <a:p>
            <a:pPr algn="ctr"/>
            <a:r>
              <a:rPr lang="en-US" sz="9600" b="1" dirty="0">
                <a:latin typeface="Baskerville Old Face" panose="02020602080505020303" pitchFamily="18" charset="0"/>
              </a:rPr>
              <a:t>Elected or Appointed</a:t>
            </a:r>
          </a:p>
        </p:txBody>
      </p:sp>
      <p:pic>
        <p:nvPicPr>
          <p:cNvPr id="3" name="Picture 2">
            <a:extLst>
              <a:ext uri="{FF2B5EF4-FFF2-40B4-BE49-F238E27FC236}">
                <a16:creationId xmlns:a16="http://schemas.microsoft.com/office/drawing/2014/main" id="{23657A1F-159E-46AE-8267-005450729CF5}"/>
              </a:ext>
            </a:extLst>
          </p:cNvPr>
          <p:cNvPicPr>
            <a:picLocks noChangeAspect="1"/>
          </p:cNvPicPr>
          <p:nvPr/>
        </p:nvPicPr>
        <p:blipFill>
          <a:blip r:embed="rId2"/>
          <a:stretch>
            <a:fillRect/>
          </a:stretch>
        </p:blipFill>
        <p:spPr>
          <a:xfrm>
            <a:off x="2541974" y="1240687"/>
            <a:ext cx="7108052" cy="3491308"/>
          </a:xfrm>
          <a:prstGeom prst="rect">
            <a:avLst/>
          </a:prstGeom>
        </p:spPr>
      </p:pic>
    </p:spTree>
    <p:extLst>
      <p:ext uri="{BB962C8B-B14F-4D97-AF65-F5344CB8AC3E}">
        <p14:creationId xmlns:p14="http://schemas.microsoft.com/office/powerpoint/2010/main" val="2222399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TextBox 6"/>
          <p:cNvSpPr txBox="1"/>
          <p:nvPr/>
        </p:nvSpPr>
        <p:spPr>
          <a:xfrm>
            <a:off x="0" y="0"/>
            <a:ext cx="12192000" cy="1015663"/>
          </a:xfrm>
          <a:prstGeom prst="rect">
            <a:avLst/>
          </a:prstGeom>
          <a:noFill/>
        </p:spPr>
        <p:txBody>
          <a:bodyPr wrap="square" rtlCol="0">
            <a:spAutoFit/>
          </a:bodyPr>
          <a:lstStyle/>
          <a:p>
            <a:pPr algn="ctr"/>
            <a:r>
              <a:rPr lang="en-US" sz="6000" dirty="0">
                <a:latin typeface="Baskerville Old Face" panose="02020602080505020303" pitchFamily="18" charset="0"/>
              </a:rPr>
              <a:t>Judges Are: </a:t>
            </a:r>
          </a:p>
        </p:txBody>
      </p:sp>
      <p:sp>
        <p:nvSpPr>
          <p:cNvPr id="9" name="TextBox 8"/>
          <p:cNvSpPr txBox="1"/>
          <p:nvPr/>
        </p:nvSpPr>
        <p:spPr>
          <a:xfrm>
            <a:off x="571499" y="4816929"/>
            <a:ext cx="10825844" cy="1569660"/>
          </a:xfrm>
          <a:prstGeom prst="rect">
            <a:avLst/>
          </a:prstGeom>
          <a:noFill/>
        </p:spPr>
        <p:txBody>
          <a:bodyPr wrap="square" rtlCol="0">
            <a:spAutoFit/>
          </a:bodyPr>
          <a:lstStyle/>
          <a:p>
            <a:pPr algn="ctr"/>
            <a:r>
              <a:rPr lang="en-US" sz="4800" b="1" dirty="0">
                <a:latin typeface="Baskerville Old Face" panose="02020602080505020303" pitchFamily="18" charset="0"/>
              </a:rPr>
              <a:t>Sworn to uphold the Laws of Arizona and The Constitution of the United States</a:t>
            </a:r>
          </a:p>
        </p:txBody>
      </p:sp>
      <p:pic>
        <p:nvPicPr>
          <p:cNvPr id="4" name="Picture 3">
            <a:extLst>
              <a:ext uri="{FF2B5EF4-FFF2-40B4-BE49-F238E27FC236}">
                <a16:creationId xmlns:a16="http://schemas.microsoft.com/office/drawing/2014/main" id="{E4118162-F9CA-4018-A63C-65FAAA741FA6}"/>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300877" y="1015663"/>
            <a:ext cx="3367088" cy="3738210"/>
          </a:xfrm>
          <a:prstGeom prst="rect">
            <a:avLst/>
          </a:prstGeom>
        </p:spPr>
      </p:pic>
    </p:spTree>
    <p:extLst>
      <p:ext uri="{BB962C8B-B14F-4D97-AF65-F5344CB8AC3E}">
        <p14:creationId xmlns:p14="http://schemas.microsoft.com/office/powerpoint/2010/main" val="1697224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askerville Old Face" panose="02020602080505020303" pitchFamily="18" charset="0"/>
              </a:rPr>
              <a:t>Judges Are Not: </a:t>
            </a:r>
          </a:p>
        </p:txBody>
      </p:sp>
      <p:sp>
        <p:nvSpPr>
          <p:cNvPr id="9" name="TextBox 8"/>
          <p:cNvSpPr txBox="1"/>
          <p:nvPr/>
        </p:nvSpPr>
        <p:spPr>
          <a:xfrm>
            <a:off x="571499" y="4816929"/>
            <a:ext cx="10825844" cy="1569660"/>
          </a:xfrm>
          <a:prstGeom prst="rect">
            <a:avLst/>
          </a:prstGeom>
          <a:noFill/>
        </p:spPr>
        <p:txBody>
          <a:bodyPr wrap="square" rtlCol="0">
            <a:spAutoFit/>
          </a:bodyPr>
          <a:lstStyle/>
          <a:p>
            <a:pPr algn="ctr"/>
            <a:r>
              <a:rPr lang="en-US" sz="9600" b="1" dirty="0">
                <a:solidFill>
                  <a:schemeClr val="bg1"/>
                </a:solidFill>
                <a:latin typeface="Baskerville Old Face" panose="02020602080505020303" pitchFamily="18" charset="0"/>
              </a:rPr>
              <a:t>Mind Readers</a:t>
            </a:r>
          </a:p>
        </p:txBody>
      </p:sp>
      <p:pic>
        <p:nvPicPr>
          <p:cNvPr id="3" name="Picture 2">
            <a:extLst>
              <a:ext uri="{FF2B5EF4-FFF2-40B4-BE49-F238E27FC236}">
                <a16:creationId xmlns:a16="http://schemas.microsoft.com/office/drawing/2014/main" id="{476834B1-8AD9-495F-B311-258DB07F6740}"/>
              </a:ext>
            </a:extLst>
          </p:cNvPr>
          <p:cNvPicPr>
            <a:picLocks noChangeAspect="1"/>
          </p:cNvPicPr>
          <p:nvPr/>
        </p:nvPicPr>
        <p:blipFill>
          <a:blip r:embed="rId2"/>
          <a:stretch>
            <a:fillRect/>
          </a:stretch>
        </p:blipFill>
        <p:spPr>
          <a:xfrm>
            <a:off x="4649220" y="1015663"/>
            <a:ext cx="2893559" cy="3835490"/>
          </a:xfrm>
          <a:prstGeom prst="rect">
            <a:avLst/>
          </a:prstGeom>
        </p:spPr>
      </p:pic>
    </p:spTree>
    <p:extLst>
      <p:ext uri="{BB962C8B-B14F-4D97-AF65-F5344CB8AC3E}">
        <p14:creationId xmlns:p14="http://schemas.microsoft.com/office/powerpoint/2010/main" val="1133309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askerville Old Face" panose="02020602080505020303" pitchFamily="18" charset="0"/>
              </a:rPr>
              <a:t>Judges Are Not: </a:t>
            </a:r>
          </a:p>
        </p:txBody>
      </p:sp>
      <p:sp>
        <p:nvSpPr>
          <p:cNvPr id="9" name="TextBox 8"/>
          <p:cNvSpPr txBox="1"/>
          <p:nvPr/>
        </p:nvSpPr>
        <p:spPr>
          <a:xfrm>
            <a:off x="571499" y="4816929"/>
            <a:ext cx="10825844" cy="1569660"/>
          </a:xfrm>
          <a:prstGeom prst="rect">
            <a:avLst/>
          </a:prstGeom>
          <a:noFill/>
        </p:spPr>
        <p:txBody>
          <a:bodyPr wrap="square" rtlCol="0">
            <a:spAutoFit/>
          </a:bodyPr>
          <a:lstStyle/>
          <a:p>
            <a:pPr algn="ctr"/>
            <a:r>
              <a:rPr lang="en-US" sz="9600" b="1" dirty="0">
                <a:solidFill>
                  <a:schemeClr val="bg1"/>
                </a:solidFill>
                <a:latin typeface="Baskerville Old Face" panose="02020602080505020303" pitchFamily="18" charset="0"/>
              </a:rPr>
              <a:t>Investigators</a:t>
            </a:r>
          </a:p>
        </p:txBody>
      </p:sp>
      <p:pic>
        <p:nvPicPr>
          <p:cNvPr id="3" name="Picture 2">
            <a:extLst>
              <a:ext uri="{FF2B5EF4-FFF2-40B4-BE49-F238E27FC236}">
                <a16:creationId xmlns:a16="http://schemas.microsoft.com/office/drawing/2014/main" id="{3A4F5BE9-F156-451E-98C3-F157BE1786CE}"/>
              </a:ext>
            </a:extLst>
          </p:cNvPr>
          <p:cNvPicPr>
            <a:picLocks noChangeAspect="1"/>
          </p:cNvPicPr>
          <p:nvPr/>
        </p:nvPicPr>
        <p:blipFill>
          <a:blip r:embed="rId2"/>
          <a:stretch>
            <a:fillRect/>
          </a:stretch>
        </p:blipFill>
        <p:spPr>
          <a:xfrm>
            <a:off x="4497160" y="1015663"/>
            <a:ext cx="3197679" cy="3956724"/>
          </a:xfrm>
          <a:prstGeom prst="rect">
            <a:avLst/>
          </a:prstGeom>
        </p:spPr>
      </p:pic>
    </p:spTree>
    <p:extLst>
      <p:ext uri="{BB962C8B-B14F-4D97-AF65-F5344CB8AC3E}">
        <p14:creationId xmlns:p14="http://schemas.microsoft.com/office/powerpoint/2010/main" val="1138721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18722"/>
          </a:xfrm>
          <a:prstGeom prst="rect">
            <a:avLst/>
          </a:prstGeom>
          <a:pattFill prst="dkVert">
            <a:fgClr>
              <a:srgbClr val="993300"/>
            </a:fgClr>
            <a:bgClr>
              <a:schemeClr val="bg1"/>
            </a:bgClr>
          </a:pattFill>
        </p:spPr>
      </p:pic>
      <p:sp>
        <p:nvSpPr>
          <p:cNvPr id="4" name="Title 3"/>
          <p:cNvSpPr>
            <a:spLocks noGrp="1"/>
          </p:cNvSpPr>
          <p:nvPr>
            <p:ph type="title"/>
          </p:nvPr>
        </p:nvSpPr>
        <p:spPr>
          <a:xfrm>
            <a:off x="0" y="5198382"/>
            <a:ext cx="12192000" cy="1325563"/>
          </a:xfrm>
          <a:solidFill>
            <a:srgbClr val="993300"/>
          </a:solidFill>
        </p:spPr>
        <p:txBody>
          <a:bodyPr>
            <a:normAutofit/>
          </a:bodyPr>
          <a:lstStyle/>
          <a:p>
            <a:pPr algn="ctr"/>
            <a:r>
              <a:rPr lang="en-US" sz="7200" b="1" dirty="0">
                <a:solidFill>
                  <a:srgbClr val="FFFFCC"/>
                </a:solidFill>
                <a:latin typeface="Baskerville Old Face" panose="02020602080505020303" pitchFamily="18" charset="0"/>
              </a:rPr>
              <a:t>Welcome to Family Court</a:t>
            </a:r>
          </a:p>
        </p:txBody>
      </p:sp>
    </p:spTree>
    <p:extLst>
      <p:ext uri="{BB962C8B-B14F-4D97-AF65-F5344CB8AC3E}">
        <p14:creationId xmlns:p14="http://schemas.microsoft.com/office/powerpoint/2010/main" val="2837128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900" cy="3151414"/>
          </a:xfrm>
          <a:prstGeom prst="rect">
            <a:avLst/>
          </a:prstGeom>
        </p:spPr>
      </p:pic>
      <p:sp>
        <p:nvSpPr>
          <p:cNvPr id="3" name="TextBox 2"/>
          <p:cNvSpPr txBox="1"/>
          <p:nvPr/>
        </p:nvSpPr>
        <p:spPr>
          <a:xfrm>
            <a:off x="293914" y="261257"/>
            <a:ext cx="7396843" cy="707886"/>
          </a:xfrm>
          <a:prstGeom prst="rect">
            <a:avLst/>
          </a:prstGeom>
          <a:solidFill>
            <a:schemeClr val="bg1">
              <a:alpha val="72000"/>
            </a:schemeClr>
          </a:solidFill>
        </p:spPr>
        <p:txBody>
          <a:bodyPr wrap="square" rtlCol="0">
            <a:spAutoFit/>
          </a:bodyPr>
          <a:lstStyle/>
          <a:p>
            <a:r>
              <a:rPr lang="en-US" sz="4000" b="1" dirty="0">
                <a:solidFill>
                  <a:srgbClr val="993300"/>
                </a:solidFill>
                <a:latin typeface="Baskerville Old Face" panose="02020602080505020303" pitchFamily="18" charset="0"/>
              </a:rPr>
              <a:t>Court and Community Resources</a:t>
            </a:r>
          </a:p>
        </p:txBody>
      </p:sp>
      <p:sp>
        <p:nvSpPr>
          <p:cNvPr id="4" name="TextBox 3"/>
          <p:cNvSpPr txBox="1"/>
          <p:nvPr/>
        </p:nvSpPr>
        <p:spPr>
          <a:xfrm>
            <a:off x="293914" y="3318570"/>
            <a:ext cx="11527972" cy="353943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Yavapai County Self Service Center</a:t>
            </a:r>
          </a:p>
          <a:p>
            <a:endParaRPr lang="en-US" sz="2800" dirty="0">
              <a:solidFill>
                <a:srgbClr val="993300"/>
              </a:solidFill>
              <a:latin typeface="Baskerville Old Face" panose="02020602080505020303" pitchFamily="18" charset="0"/>
            </a:endParaRPr>
          </a:p>
          <a:p>
            <a:r>
              <a:rPr lang="en-US" sz="2800" dirty="0">
                <a:solidFill>
                  <a:srgbClr val="993300"/>
                </a:solidFill>
                <a:latin typeface="Baskerville Old Face" panose="02020602080505020303" pitchFamily="18" charset="0"/>
              </a:rPr>
              <a:t>Prescott Law Library	(928) 771-3309</a:t>
            </a:r>
          </a:p>
          <a:p>
            <a:endParaRPr lang="en-US" sz="2800" dirty="0">
              <a:solidFill>
                <a:srgbClr val="993300"/>
              </a:solidFill>
              <a:latin typeface="Baskerville Old Face" panose="02020602080505020303" pitchFamily="18" charset="0"/>
            </a:endParaRPr>
          </a:p>
          <a:p>
            <a:r>
              <a:rPr lang="en-US" sz="2800" dirty="0">
                <a:solidFill>
                  <a:srgbClr val="993300"/>
                </a:solidFill>
                <a:latin typeface="Baskerville Old Face" panose="02020602080505020303" pitchFamily="18" charset="0"/>
              </a:rPr>
              <a:t>Yavapai County Superior Court Clerk’s Office – Prescott	(928) 771-3312</a:t>
            </a:r>
          </a:p>
          <a:p>
            <a:r>
              <a:rPr lang="en-US" sz="2800" dirty="0">
                <a:solidFill>
                  <a:srgbClr val="993300"/>
                </a:solidFill>
                <a:latin typeface="Baskerville Old Face" panose="02020602080505020303" pitchFamily="18" charset="0"/>
              </a:rPr>
              <a:t>Yavapai County Superior Court Clerk’s Office – Verde	(928) 567-7741</a:t>
            </a:r>
          </a:p>
          <a:p>
            <a:endParaRPr lang="en-US" dirty="0"/>
          </a:p>
          <a:p>
            <a:endParaRPr lang="en-US" dirty="0"/>
          </a:p>
        </p:txBody>
      </p:sp>
    </p:spTree>
    <p:extLst>
      <p:ext uri="{BB962C8B-B14F-4D97-AF65-F5344CB8AC3E}">
        <p14:creationId xmlns:p14="http://schemas.microsoft.com/office/powerpoint/2010/main" val="23340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900" cy="3151414"/>
          </a:xfrm>
          <a:prstGeom prst="rect">
            <a:avLst/>
          </a:prstGeom>
        </p:spPr>
      </p:pic>
      <p:sp>
        <p:nvSpPr>
          <p:cNvPr id="3" name="TextBox 2"/>
          <p:cNvSpPr txBox="1"/>
          <p:nvPr/>
        </p:nvSpPr>
        <p:spPr>
          <a:xfrm>
            <a:off x="293914" y="261257"/>
            <a:ext cx="7396843" cy="707886"/>
          </a:xfrm>
          <a:prstGeom prst="rect">
            <a:avLst/>
          </a:prstGeom>
          <a:solidFill>
            <a:schemeClr val="bg1">
              <a:alpha val="72000"/>
            </a:schemeClr>
          </a:solidFill>
        </p:spPr>
        <p:txBody>
          <a:bodyPr wrap="square" rtlCol="0">
            <a:spAutoFit/>
          </a:bodyPr>
          <a:lstStyle/>
          <a:p>
            <a:r>
              <a:rPr lang="en-US" sz="4000" b="1" dirty="0">
                <a:solidFill>
                  <a:srgbClr val="993300"/>
                </a:solidFill>
                <a:latin typeface="Baskerville Old Face" panose="02020602080505020303" pitchFamily="18" charset="0"/>
              </a:rPr>
              <a:t>Court and Community Resources</a:t>
            </a:r>
          </a:p>
        </p:txBody>
      </p:sp>
      <p:sp>
        <p:nvSpPr>
          <p:cNvPr id="4" name="TextBox 3"/>
          <p:cNvSpPr txBox="1"/>
          <p:nvPr/>
        </p:nvSpPr>
        <p:spPr>
          <a:xfrm>
            <a:off x="293914" y="3318570"/>
            <a:ext cx="11527972" cy="3570208"/>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Yavapai County Self Service Center</a:t>
            </a:r>
          </a:p>
          <a:p>
            <a:pPr algn="ctr"/>
            <a:endParaRPr lang="en-US" sz="2800" dirty="0">
              <a:solidFill>
                <a:srgbClr val="993300"/>
              </a:solidFill>
              <a:latin typeface="Baskerville Old Face" panose="02020602080505020303" pitchFamily="18" charset="0"/>
            </a:endParaRPr>
          </a:p>
          <a:p>
            <a:pPr algn="ctr"/>
            <a:r>
              <a:rPr lang="en-US" sz="4400" i="1" dirty="0">
                <a:solidFill>
                  <a:srgbClr val="993300"/>
                </a:solidFill>
                <a:latin typeface="Baskerville Old Face" panose="02020602080505020303" pitchFamily="18" charset="0"/>
              </a:rPr>
              <a:t>Your Source for:</a:t>
            </a:r>
          </a:p>
          <a:p>
            <a:pPr algn="ctr"/>
            <a:r>
              <a:rPr lang="en-US" sz="2800" dirty="0">
                <a:solidFill>
                  <a:srgbClr val="993300"/>
                </a:solidFill>
                <a:latin typeface="Baskerville Old Face" panose="02020602080505020303" pitchFamily="18" charset="0"/>
              </a:rPr>
              <a:t>Court Information</a:t>
            </a:r>
          </a:p>
          <a:p>
            <a:pPr algn="ctr"/>
            <a:r>
              <a:rPr lang="en-US" sz="2800" dirty="0">
                <a:solidFill>
                  <a:srgbClr val="993300"/>
                </a:solidFill>
                <a:latin typeface="Baskerville Old Face" panose="02020602080505020303" pitchFamily="18" charset="0"/>
              </a:rPr>
              <a:t>Forms and Instructions</a:t>
            </a:r>
          </a:p>
          <a:p>
            <a:pPr algn="ctr"/>
            <a:r>
              <a:rPr lang="en-US" sz="2800" dirty="0">
                <a:solidFill>
                  <a:srgbClr val="993300"/>
                </a:solidFill>
                <a:latin typeface="Baskerville Old Face" panose="02020602080505020303" pitchFamily="18" charset="0"/>
              </a:rPr>
              <a:t>Information about Professional Service Providers</a:t>
            </a:r>
            <a:endParaRPr lang="en-US" dirty="0"/>
          </a:p>
          <a:p>
            <a:endParaRPr lang="en-US" dirty="0"/>
          </a:p>
        </p:txBody>
      </p:sp>
    </p:spTree>
    <p:extLst>
      <p:ext uri="{BB962C8B-B14F-4D97-AF65-F5344CB8AC3E}">
        <p14:creationId xmlns:p14="http://schemas.microsoft.com/office/powerpoint/2010/main" val="1153638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900" cy="3151414"/>
          </a:xfrm>
          <a:prstGeom prst="rect">
            <a:avLst/>
          </a:prstGeom>
        </p:spPr>
      </p:pic>
      <p:sp>
        <p:nvSpPr>
          <p:cNvPr id="3" name="TextBox 2"/>
          <p:cNvSpPr txBox="1"/>
          <p:nvPr/>
        </p:nvSpPr>
        <p:spPr>
          <a:xfrm>
            <a:off x="293914" y="261257"/>
            <a:ext cx="7396843" cy="707886"/>
          </a:xfrm>
          <a:prstGeom prst="rect">
            <a:avLst/>
          </a:prstGeom>
          <a:solidFill>
            <a:schemeClr val="bg1">
              <a:alpha val="72000"/>
            </a:schemeClr>
          </a:solidFill>
        </p:spPr>
        <p:txBody>
          <a:bodyPr wrap="square" rtlCol="0">
            <a:spAutoFit/>
          </a:bodyPr>
          <a:lstStyle/>
          <a:p>
            <a:r>
              <a:rPr lang="en-US" sz="4000" b="1" dirty="0">
                <a:solidFill>
                  <a:srgbClr val="993300"/>
                </a:solidFill>
                <a:latin typeface="Baskerville Old Face" panose="02020602080505020303" pitchFamily="18" charset="0"/>
              </a:rPr>
              <a:t>Court and Community Resources</a:t>
            </a:r>
          </a:p>
        </p:txBody>
      </p:sp>
      <p:sp>
        <p:nvSpPr>
          <p:cNvPr id="4" name="TextBox 3"/>
          <p:cNvSpPr txBox="1"/>
          <p:nvPr/>
        </p:nvSpPr>
        <p:spPr>
          <a:xfrm>
            <a:off x="293914" y="3318570"/>
            <a:ext cx="11527972" cy="38472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Community Legal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Prescott Office	(928) 445-9240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Verde Valley Sanctuary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Cottonwood Office	(928) 639-2079</a:t>
            </a:r>
          </a:p>
          <a:p>
            <a:endParaRPr lang="en-US" sz="2800" dirty="0">
              <a:solidFill>
                <a:srgbClr val="993300"/>
              </a:solidFill>
              <a:latin typeface="Baskerville Old Face" panose="02020602080505020303" pitchFamily="18" charset="0"/>
            </a:endParaRPr>
          </a:p>
          <a:p>
            <a:endParaRPr lang="en-US" dirty="0"/>
          </a:p>
          <a:p>
            <a:endParaRPr lang="en-US" dirty="0"/>
          </a:p>
        </p:txBody>
      </p:sp>
    </p:spTree>
    <p:extLst>
      <p:ext uri="{BB962C8B-B14F-4D97-AF65-F5344CB8AC3E}">
        <p14:creationId xmlns:p14="http://schemas.microsoft.com/office/powerpoint/2010/main" val="731457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900" cy="3151414"/>
          </a:xfrm>
          <a:prstGeom prst="rect">
            <a:avLst/>
          </a:prstGeom>
        </p:spPr>
      </p:pic>
      <p:sp>
        <p:nvSpPr>
          <p:cNvPr id="3" name="TextBox 2"/>
          <p:cNvSpPr txBox="1"/>
          <p:nvPr/>
        </p:nvSpPr>
        <p:spPr>
          <a:xfrm>
            <a:off x="293914" y="261257"/>
            <a:ext cx="7396843" cy="707886"/>
          </a:xfrm>
          <a:prstGeom prst="rect">
            <a:avLst/>
          </a:prstGeom>
          <a:solidFill>
            <a:schemeClr val="bg1">
              <a:alpha val="72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Court and Community Resources</a:t>
            </a:r>
          </a:p>
        </p:txBody>
      </p:sp>
      <p:sp>
        <p:nvSpPr>
          <p:cNvPr id="4" name="TextBox 3"/>
          <p:cNvSpPr txBox="1"/>
          <p:nvPr/>
        </p:nvSpPr>
        <p:spPr>
          <a:xfrm>
            <a:off x="293914" y="3151414"/>
            <a:ext cx="11527972" cy="38472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Modest Means Project</a:t>
            </a:r>
            <a:endParaRPr kumimoji="0" lang="en-US" sz="4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(866) 637-5341 or AZLawHelp.org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Online Legal Help Resources </a:t>
            </a:r>
            <a:endParaRPr kumimoji="0" lang="en-US" sz="4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rPr>
              <a:t>https://azbf.org/get-involved/i-need-legal-help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993300"/>
              </a:solidFill>
              <a:effectLst/>
              <a:uLnTx/>
              <a:uFillTx/>
              <a:latin typeface="Baskerville Old Face" panose="020206020805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5262EA1-CF1A-4876-897E-F54EA728D868}"/>
              </a:ext>
            </a:extLst>
          </p:cNvPr>
          <p:cNvSpPr txBox="1"/>
          <p:nvPr/>
        </p:nvSpPr>
        <p:spPr>
          <a:xfrm>
            <a:off x="4826874" y="6488668"/>
            <a:ext cx="2538249"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Slide 21</a:t>
            </a:r>
          </a:p>
        </p:txBody>
      </p:sp>
    </p:spTree>
    <p:extLst>
      <p:ext uri="{BB962C8B-B14F-4D97-AF65-F5344CB8AC3E}">
        <p14:creationId xmlns:p14="http://schemas.microsoft.com/office/powerpoint/2010/main" val="376843502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900" cy="3151414"/>
          </a:xfrm>
          <a:prstGeom prst="rect">
            <a:avLst/>
          </a:prstGeom>
        </p:spPr>
      </p:pic>
      <p:sp>
        <p:nvSpPr>
          <p:cNvPr id="3" name="TextBox 2"/>
          <p:cNvSpPr txBox="1"/>
          <p:nvPr/>
        </p:nvSpPr>
        <p:spPr>
          <a:xfrm>
            <a:off x="293914" y="261257"/>
            <a:ext cx="7396843" cy="707886"/>
          </a:xfrm>
          <a:prstGeom prst="rect">
            <a:avLst/>
          </a:prstGeom>
          <a:solidFill>
            <a:schemeClr val="bg1">
              <a:alpha val="72000"/>
            </a:schemeClr>
          </a:solidFill>
        </p:spPr>
        <p:txBody>
          <a:bodyPr wrap="square" rtlCol="0">
            <a:spAutoFit/>
          </a:bodyPr>
          <a:lstStyle/>
          <a:p>
            <a:r>
              <a:rPr lang="en-US" sz="4000" b="1" dirty="0">
                <a:solidFill>
                  <a:srgbClr val="993300"/>
                </a:solidFill>
                <a:latin typeface="Baskerville Old Face" panose="02020602080505020303" pitchFamily="18" charset="0"/>
              </a:rPr>
              <a:t>Court and Community Resources</a:t>
            </a:r>
          </a:p>
        </p:txBody>
      </p:sp>
      <p:sp>
        <p:nvSpPr>
          <p:cNvPr id="4" name="TextBox 3"/>
          <p:cNvSpPr txBox="1"/>
          <p:nvPr/>
        </p:nvSpPr>
        <p:spPr>
          <a:xfrm>
            <a:off x="293914" y="3151414"/>
            <a:ext cx="11527972" cy="3046988"/>
          </a:xfrm>
          <a:prstGeom prst="rect">
            <a:avLst/>
          </a:prstGeom>
          <a:noFill/>
        </p:spPr>
        <p:txBody>
          <a:bodyPr wrap="square" rtlCol="0">
            <a:spAutoFit/>
          </a:bodyPr>
          <a:lstStyle/>
          <a:p>
            <a:pPr algn="ctr"/>
            <a:r>
              <a:rPr lang="en-US" sz="4400" b="1" dirty="0">
                <a:solidFill>
                  <a:srgbClr val="993300"/>
                </a:solidFill>
                <a:latin typeface="Baskerville Old Face" panose="02020602080505020303" pitchFamily="18" charset="0"/>
              </a:rPr>
              <a:t>Private Attorneys and the State Bar Association</a:t>
            </a:r>
          </a:p>
          <a:p>
            <a:pPr algn="ctr"/>
            <a:endParaRPr lang="en-US" sz="2800" dirty="0">
              <a:solidFill>
                <a:srgbClr val="993300"/>
              </a:solidFill>
              <a:latin typeface="Baskerville Old Face" panose="02020602080505020303" pitchFamily="18" charset="0"/>
            </a:endParaRPr>
          </a:p>
          <a:p>
            <a:pPr algn="ctr"/>
            <a:r>
              <a:rPr lang="en-US" sz="2800" dirty="0">
                <a:solidFill>
                  <a:srgbClr val="993300"/>
                </a:solidFill>
                <a:latin typeface="Baskerville Old Face" panose="02020602080505020303" pitchFamily="18" charset="0"/>
              </a:rPr>
              <a:t>See Bar Directories available in the Law Library</a:t>
            </a:r>
          </a:p>
          <a:p>
            <a:pPr algn="ctr"/>
            <a:endParaRPr lang="en-US" sz="2800" dirty="0">
              <a:solidFill>
                <a:srgbClr val="993300"/>
              </a:solidFill>
              <a:latin typeface="Baskerville Old Face" panose="02020602080505020303" pitchFamily="18" charset="0"/>
            </a:endParaRPr>
          </a:p>
          <a:p>
            <a:pPr algn="ctr"/>
            <a:r>
              <a:rPr lang="en-US" sz="2800" dirty="0">
                <a:solidFill>
                  <a:srgbClr val="993300"/>
                </a:solidFill>
                <a:latin typeface="Baskerville Old Face" panose="02020602080505020303" pitchFamily="18" charset="0"/>
              </a:rPr>
              <a:t>www.azbar.org/findalawyer/</a:t>
            </a:r>
          </a:p>
          <a:p>
            <a:endParaRPr lang="en-US" dirty="0"/>
          </a:p>
          <a:p>
            <a:endParaRPr lang="en-US" dirty="0"/>
          </a:p>
        </p:txBody>
      </p:sp>
    </p:spTree>
    <p:extLst>
      <p:ext uri="{BB962C8B-B14F-4D97-AF65-F5344CB8AC3E}">
        <p14:creationId xmlns:p14="http://schemas.microsoft.com/office/powerpoint/2010/main" val="2980487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900" cy="3151414"/>
          </a:xfrm>
          <a:prstGeom prst="rect">
            <a:avLst/>
          </a:prstGeom>
        </p:spPr>
      </p:pic>
      <p:sp>
        <p:nvSpPr>
          <p:cNvPr id="3" name="TextBox 2"/>
          <p:cNvSpPr txBox="1"/>
          <p:nvPr/>
        </p:nvSpPr>
        <p:spPr>
          <a:xfrm>
            <a:off x="293914" y="261257"/>
            <a:ext cx="7396843" cy="707886"/>
          </a:xfrm>
          <a:prstGeom prst="rect">
            <a:avLst/>
          </a:prstGeom>
          <a:solidFill>
            <a:schemeClr val="bg1">
              <a:alpha val="72000"/>
            </a:schemeClr>
          </a:solidFill>
        </p:spPr>
        <p:txBody>
          <a:bodyPr wrap="square" rtlCol="0">
            <a:spAutoFit/>
          </a:bodyPr>
          <a:lstStyle/>
          <a:p>
            <a:r>
              <a:rPr lang="en-US" sz="4000" b="1" dirty="0">
                <a:solidFill>
                  <a:srgbClr val="993300"/>
                </a:solidFill>
                <a:latin typeface="Baskerville Old Face" panose="02020602080505020303" pitchFamily="18" charset="0"/>
              </a:rPr>
              <a:t>Court and Community Resources</a:t>
            </a:r>
          </a:p>
        </p:txBody>
      </p:sp>
      <p:sp>
        <p:nvSpPr>
          <p:cNvPr id="4" name="TextBox 3"/>
          <p:cNvSpPr txBox="1"/>
          <p:nvPr/>
        </p:nvSpPr>
        <p:spPr>
          <a:xfrm>
            <a:off x="293914" y="3151414"/>
            <a:ext cx="11527972" cy="2923877"/>
          </a:xfrm>
          <a:prstGeom prst="rect">
            <a:avLst/>
          </a:prstGeom>
          <a:noFill/>
        </p:spPr>
        <p:txBody>
          <a:bodyPr wrap="square" rtlCol="0">
            <a:spAutoFit/>
          </a:bodyPr>
          <a:lstStyle/>
          <a:p>
            <a:pPr algn="ctr"/>
            <a:r>
              <a:rPr lang="en-US" sz="4400" b="1" dirty="0">
                <a:solidFill>
                  <a:srgbClr val="993300"/>
                </a:solidFill>
                <a:latin typeface="Baskerville Old Face" panose="02020602080505020303" pitchFamily="18" charset="0"/>
              </a:rPr>
              <a:t>Certified Legal Document Preparers</a:t>
            </a:r>
          </a:p>
          <a:p>
            <a:pPr algn="ctr"/>
            <a:endParaRPr lang="en-US" sz="2800" dirty="0">
              <a:solidFill>
                <a:srgbClr val="993300"/>
              </a:solidFill>
              <a:latin typeface="Baskerville Old Face" panose="02020602080505020303" pitchFamily="18" charset="0"/>
            </a:endParaRPr>
          </a:p>
          <a:p>
            <a:pPr algn="ctr"/>
            <a:r>
              <a:rPr lang="en-US" sz="2800" dirty="0">
                <a:solidFill>
                  <a:srgbClr val="993300"/>
                </a:solidFill>
                <a:latin typeface="Baskerville Old Face" panose="02020602080505020303" pitchFamily="18" charset="0"/>
              </a:rPr>
              <a:t>List available in the Law Library</a:t>
            </a:r>
          </a:p>
          <a:p>
            <a:pPr algn="ctr"/>
            <a:endParaRPr lang="en-US" sz="2800" dirty="0">
              <a:solidFill>
                <a:srgbClr val="993300"/>
              </a:solidFill>
              <a:latin typeface="Baskerville Old Face" panose="02020602080505020303" pitchFamily="18" charset="0"/>
            </a:endParaRPr>
          </a:p>
          <a:p>
            <a:pPr algn="ctr"/>
            <a:r>
              <a:rPr lang="en-US" sz="2800" dirty="0">
                <a:solidFill>
                  <a:srgbClr val="993300"/>
                </a:solidFill>
              </a:rPr>
              <a:t>https://www.azcourts.gov/Portals/26/LDP/Directory/2021%20Directory/LDP%20Master%20Directory%2010-1-2021.pdf?ver=2021-10-13-120421-390</a:t>
            </a:r>
            <a:endParaRPr lang="en-US" dirty="0"/>
          </a:p>
        </p:txBody>
      </p:sp>
    </p:spTree>
    <p:extLst>
      <p:ext uri="{BB962C8B-B14F-4D97-AF65-F5344CB8AC3E}">
        <p14:creationId xmlns:p14="http://schemas.microsoft.com/office/powerpoint/2010/main" val="984952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900" cy="3151414"/>
          </a:xfrm>
          <a:prstGeom prst="rect">
            <a:avLst/>
          </a:prstGeom>
        </p:spPr>
      </p:pic>
      <p:sp>
        <p:nvSpPr>
          <p:cNvPr id="3" name="TextBox 2"/>
          <p:cNvSpPr txBox="1"/>
          <p:nvPr/>
        </p:nvSpPr>
        <p:spPr>
          <a:xfrm>
            <a:off x="293914" y="261257"/>
            <a:ext cx="7396843" cy="707886"/>
          </a:xfrm>
          <a:prstGeom prst="rect">
            <a:avLst/>
          </a:prstGeom>
          <a:solidFill>
            <a:schemeClr val="bg1">
              <a:alpha val="72000"/>
            </a:schemeClr>
          </a:solidFill>
        </p:spPr>
        <p:txBody>
          <a:bodyPr wrap="square" rtlCol="0">
            <a:spAutoFit/>
          </a:bodyPr>
          <a:lstStyle/>
          <a:p>
            <a:r>
              <a:rPr lang="en-US" sz="4000" b="1" dirty="0">
                <a:solidFill>
                  <a:srgbClr val="993300"/>
                </a:solidFill>
                <a:latin typeface="Baskerville Old Face" panose="02020602080505020303" pitchFamily="18" charset="0"/>
              </a:rPr>
              <a:t>Court and Community Resources</a:t>
            </a:r>
          </a:p>
        </p:txBody>
      </p:sp>
      <p:sp>
        <p:nvSpPr>
          <p:cNvPr id="4" name="TextBox 3"/>
          <p:cNvSpPr txBox="1"/>
          <p:nvPr/>
        </p:nvSpPr>
        <p:spPr>
          <a:xfrm>
            <a:off x="293914" y="3151414"/>
            <a:ext cx="11527972" cy="2431435"/>
          </a:xfrm>
          <a:prstGeom prst="rect">
            <a:avLst/>
          </a:prstGeom>
          <a:noFill/>
        </p:spPr>
        <p:txBody>
          <a:bodyPr wrap="square" rtlCol="0">
            <a:spAutoFit/>
          </a:bodyPr>
          <a:lstStyle/>
          <a:p>
            <a:pPr algn="ctr"/>
            <a:r>
              <a:rPr lang="en-US" sz="4400" b="1" dirty="0">
                <a:solidFill>
                  <a:srgbClr val="993300"/>
                </a:solidFill>
                <a:latin typeface="Baskerville Old Face" panose="02020602080505020303" pitchFamily="18" charset="0"/>
              </a:rPr>
              <a:t>Yavapai County Website</a:t>
            </a:r>
          </a:p>
          <a:p>
            <a:pPr algn="ctr"/>
            <a:endParaRPr lang="en-US" sz="2800" dirty="0">
              <a:solidFill>
                <a:srgbClr val="993300"/>
              </a:solidFill>
              <a:latin typeface="Baskerville Old Face" panose="02020602080505020303" pitchFamily="18" charset="0"/>
            </a:endParaRPr>
          </a:p>
          <a:p>
            <a:pPr algn="ctr"/>
            <a:r>
              <a:rPr lang="en-US" sz="4000" dirty="0">
                <a:solidFill>
                  <a:srgbClr val="993300"/>
                </a:solidFill>
              </a:rPr>
              <a:t>https://courts.yavapaiaz.gov/Departments/Law-Library/Self-Service-Center</a:t>
            </a:r>
          </a:p>
        </p:txBody>
      </p:sp>
    </p:spTree>
    <p:extLst>
      <p:ext uri="{BB962C8B-B14F-4D97-AF65-F5344CB8AC3E}">
        <p14:creationId xmlns:p14="http://schemas.microsoft.com/office/powerpoint/2010/main" val="2719081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0759" y="1681844"/>
            <a:ext cx="4741367" cy="4098470"/>
          </a:xfrm>
          <a:prstGeom prst="rect">
            <a:avLst/>
          </a:prstGeom>
        </p:spPr>
      </p:pic>
      <p:sp>
        <p:nvSpPr>
          <p:cNvPr id="3" name="TextBox 2"/>
          <p:cNvSpPr txBox="1"/>
          <p:nvPr/>
        </p:nvSpPr>
        <p:spPr>
          <a:xfrm>
            <a:off x="3730758" y="112184"/>
            <a:ext cx="4741367" cy="156966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Types of Domestic Cases</a:t>
            </a:r>
          </a:p>
        </p:txBody>
      </p:sp>
      <p:sp>
        <p:nvSpPr>
          <p:cNvPr id="5" name="TextBox 4"/>
          <p:cNvSpPr txBox="1"/>
          <p:nvPr/>
        </p:nvSpPr>
        <p:spPr>
          <a:xfrm>
            <a:off x="195943" y="1681845"/>
            <a:ext cx="3200400" cy="4524315"/>
          </a:xfrm>
          <a:prstGeom prst="rect">
            <a:avLst/>
          </a:prstGeom>
          <a:solidFill>
            <a:schemeClr val="accent4">
              <a:lumMod val="20000"/>
              <a:lumOff val="80000"/>
            </a:schemeClr>
          </a:solidFill>
        </p:spPr>
        <p:txBody>
          <a:bodyPr wrap="square" rtlCol="0">
            <a:spAutoFit/>
          </a:bodyPr>
          <a:lstStyle/>
          <a:p>
            <a:pPr algn="ctr"/>
            <a:r>
              <a:rPr lang="en-US" sz="3600" dirty="0">
                <a:solidFill>
                  <a:srgbClr val="993300"/>
                </a:solidFill>
                <a:latin typeface="Baskerville Old Face" panose="02020602080505020303" pitchFamily="18" charset="0"/>
              </a:rPr>
              <a:t>Dissolution of Marriage (Divorce)</a:t>
            </a:r>
          </a:p>
          <a:p>
            <a:pPr algn="ctr"/>
            <a:endParaRPr lang="en-US" sz="3600" dirty="0">
              <a:solidFill>
                <a:srgbClr val="993300"/>
              </a:solidFill>
              <a:latin typeface="Baskerville Old Face" panose="02020602080505020303" pitchFamily="18" charset="0"/>
            </a:endParaRPr>
          </a:p>
          <a:p>
            <a:pPr algn="ctr"/>
            <a:r>
              <a:rPr lang="en-US" sz="3600" dirty="0">
                <a:solidFill>
                  <a:srgbClr val="993300"/>
                </a:solidFill>
                <a:latin typeface="Baskerville Old Face" panose="02020602080505020303" pitchFamily="18" charset="0"/>
              </a:rPr>
              <a:t>Legal Separation</a:t>
            </a:r>
          </a:p>
          <a:p>
            <a:pPr algn="ctr"/>
            <a:endParaRPr lang="en-US" sz="3600" dirty="0">
              <a:solidFill>
                <a:srgbClr val="993300"/>
              </a:solidFill>
              <a:latin typeface="Baskerville Old Face" panose="02020602080505020303" pitchFamily="18" charset="0"/>
            </a:endParaRPr>
          </a:p>
          <a:p>
            <a:pPr algn="ctr"/>
            <a:r>
              <a:rPr lang="en-US" sz="3600" dirty="0">
                <a:solidFill>
                  <a:srgbClr val="993300"/>
                </a:solidFill>
                <a:latin typeface="Baskerville Old Face" panose="02020602080505020303" pitchFamily="18" charset="0"/>
              </a:rPr>
              <a:t>Annulment</a:t>
            </a:r>
          </a:p>
        </p:txBody>
      </p:sp>
      <p:sp>
        <p:nvSpPr>
          <p:cNvPr id="6" name="TextBox 5"/>
          <p:cNvSpPr txBox="1"/>
          <p:nvPr/>
        </p:nvSpPr>
        <p:spPr>
          <a:xfrm>
            <a:off x="8806542" y="1681844"/>
            <a:ext cx="3200400" cy="4401205"/>
          </a:xfrm>
          <a:prstGeom prst="rect">
            <a:avLst/>
          </a:prstGeom>
          <a:solidFill>
            <a:schemeClr val="accent4">
              <a:lumMod val="20000"/>
              <a:lumOff val="80000"/>
            </a:schemeClr>
          </a:solidFill>
        </p:spPr>
        <p:txBody>
          <a:bodyPr wrap="square" rtlCol="0">
            <a:spAutoFit/>
          </a:bodyPr>
          <a:lstStyle/>
          <a:p>
            <a:pPr algn="ctr"/>
            <a:r>
              <a:rPr lang="en-US" sz="4000" dirty="0">
                <a:solidFill>
                  <a:srgbClr val="993300"/>
                </a:solidFill>
                <a:latin typeface="Baskerville Old Face" panose="02020602080505020303" pitchFamily="18" charset="0"/>
              </a:rPr>
              <a:t>Paternity</a:t>
            </a:r>
          </a:p>
          <a:p>
            <a:pPr algn="ctr"/>
            <a:endParaRPr lang="en-US" sz="4000" dirty="0">
              <a:solidFill>
                <a:srgbClr val="993300"/>
              </a:solidFill>
              <a:latin typeface="Baskerville Old Face" panose="02020602080505020303" pitchFamily="18" charset="0"/>
            </a:endParaRPr>
          </a:p>
          <a:p>
            <a:pPr algn="ctr"/>
            <a:r>
              <a:rPr lang="en-US" sz="4000" dirty="0">
                <a:solidFill>
                  <a:srgbClr val="993300"/>
                </a:solidFill>
                <a:latin typeface="Baskerville Old Face" panose="02020602080505020303" pitchFamily="18" charset="0"/>
              </a:rPr>
              <a:t>Legal Decision-Making</a:t>
            </a:r>
          </a:p>
          <a:p>
            <a:pPr algn="ctr"/>
            <a:endParaRPr lang="en-US" sz="4000" dirty="0">
              <a:solidFill>
                <a:srgbClr val="993300"/>
              </a:solidFill>
              <a:latin typeface="Baskerville Old Face" panose="02020602080505020303" pitchFamily="18" charset="0"/>
            </a:endParaRPr>
          </a:p>
          <a:p>
            <a:pPr algn="ctr"/>
            <a:r>
              <a:rPr lang="en-US" sz="4000" dirty="0">
                <a:solidFill>
                  <a:srgbClr val="993300"/>
                </a:solidFill>
                <a:latin typeface="Baskerville Old Face" panose="02020602080505020303" pitchFamily="18" charset="0"/>
              </a:rPr>
              <a:t>Support</a:t>
            </a:r>
          </a:p>
        </p:txBody>
      </p:sp>
      <p:sp>
        <p:nvSpPr>
          <p:cNvPr id="4" name="TextBox 3">
            <a:extLst>
              <a:ext uri="{FF2B5EF4-FFF2-40B4-BE49-F238E27FC236}">
                <a16:creationId xmlns:a16="http://schemas.microsoft.com/office/drawing/2014/main" id="{7B9BD66F-79C8-48F6-8138-4EC7886EC9AD}"/>
              </a:ext>
            </a:extLst>
          </p:cNvPr>
          <p:cNvSpPr txBox="1"/>
          <p:nvPr/>
        </p:nvSpPr>
        <p:spPr>
          <a:xfrm>
            <a:off x="2939143" y="6078909"/>
            <a:ext cx="6324600" cy="646331"/>
          </a:xfrm>
          <a:prstGeom prst="rect">
            <a:avLst/>
          </a:prstGeom>
          <a:noFill/>
        </p:spPr>
        <p:txBody>
          <a:bodyPr wrap="square" rtlCol="0">
            <a:spAutoFit/>
          </a:bodyPr>
          <a:lstStyle/>
          <a:p>
            <a:pPr algn="ctr"/>
            <a:r>
              <a:rPr lang="en-US" sz="3600" dirty="0">
                <a:solidFill>
                  <a:srgbClr val="993300"/>
                </a:solidFill>
                <a:latin typeface="Baskerville Old Face" panose="02020602080505020303" pitchFamily="18" charset="0"/>
              </a:rPr>
              <a:t>Parenting Time and/or Visitation</a:t>
            </a:r>
          </a:p>
        </p:txBody>
      </p:sp>
    </p:spTree>
    <p:extLst>
      <p:ext uri="{BB962C8B-B14F-4D97-AF65-F5344CB8AC3E}">
        <p14:creationId xmlns:p14="http://schemas.microsoft.com/office/powerpoint/2010/main" val="2480481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4C5A0-26FA-4F9F-9967-A35FDC327113}"/>
              </a:ext>
            </a:extLst>
          </p:cNvPr>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98033" y="3025548"/>
            <a:ext cx="4703681" cy="3130324"/>
          </a:xfrm>
          <a:prstGeom prst="rect">
            <a:avLst/>
          </a:prstGeom>
        </p:spPr>
      </p:pic>
      <p:sp>
        <p:nvSpPr>
          <p:cNvPr id="5" name="TextBox 4">
            <a:extLst>
              <a:ext uri="{FF2B5EF4-FFF2-40B4-BE49-F238E27FC236}">
                <a16:creationId xmlns:a16="http://schemas.microsoft.com/office/drawing/2014/main" id="{C24638B5-54B1-47ED-8791-E582B6842B18}"/>
              </a:ext>
            </a:extLst>
          </p:cNvPr>
          <p:cNvSpPr txBox="1"/>
          <p:nvPr/>
        </p:nvSpPr>
        <p:spPr>
          <a:xfrm>
            <a:off x="598033" y="489857"/>
            <a:ext cx="4703681" cy="1938992"/>
          </a:xfrm>
          <a:prstGeom prst="rect">
            <a:avLst/>
          </a:prstGeom>
          <a:noFill/>
        </p:spPr>
        <p:txBody>
          <a:bodyPr wrap="square" rtlCol="0">
            <a:spAutoFit/>
          </a:bodyPr>
          <a:lstStyle/>
          <a:p>
            <a:pPr algn="ctr"/>
            <a:r>
              <a:rPr lang="en-US" sz="4000" dirty="0">
                <a:solidFill>
                  <a:srgbClr val="993300"/>
                </a:solidFill>
                <a:latin typeface="Baskerville Old Face" panose="02020602080505020303" pitchFamily="18" charset="0"/>
              </a:rPr>
              <a:t>Different Ways Your Case Can Proceed Through Court</a:t>
            </a:r>
          </a:p>
        </p:txBody>
      </p:sp>
      <p:sp>
        <p:nvSpPr>
          <p:cNvPr id="6" name="TextBox 5">
            <a:extLst>
              <a:ext uri="{FF2B5EF4-FFF2-40B4-BE49-F238E27FC236}">
                <a16:creationId xmlns:a16="http://schemas.microsoft.com/office/drawing/2014/main" id="{C30DFFFA-2EF6-4803-8988-413D0516994A}"/>
              </a:ext>
            </a:extLst>
          </p:cNvPr>
          <p:cNvSpPr txBox="1"/>
          <p:nvPr/>
        </p:nvSpPr>
        <p:spPr>
          <a:xfrm>
            <a:off x="5796643" y="489857"/>
            <a:ext cx="5797324" cy="5262979"/>
          </a:xfrm>
          <a:prstGeom prst="rect">
            <a:avLst/>
          </a:prstGeom>
          <a:noFill/>
        </p:spPr>
        <p:txBody>
          <a:bodyPr wrap="square" rtlCol="0">
            <a:spAutoFit/>
          </a:bodyPr>
          <a:lstStyle/>
          <a:p>
            <a:r>
              <a:rPr lang="en-US" sz="2400" b="1" dirty="0">
                <a:solidFill>
                  <a:srgbClr val="993300"/>
                </a:solidFill>
                <a:latin typeface="Baskerville Old Face" panose="02020602080505020303" pitchFamily="18" charset="0"/>
              </a:rPr>
              <a:t>Arizona Rules of Family Law Procedure Rule 44: Default (When no response is filed)</a:t>
            </a:r>
          </a:p>
          <a:p>
            <a:pPr algn="ctr"/>
            <a:endParaRPr lang="en-US" sz="2400" b="1" dirty="0">
              <a:solidFill>
                <a:srgbClr val="993300"/>
              </a:solidFill>
              <a:latin typeface="Baskerville Old Face" panose="02020602080505020303" pitchFamily="18" charset="0"/>
            </a:endParaRPr>
          </a:p>
          <a:p>
            <a:pPr marL="742950" lvl="1" indent="-285750">
              <a:buFont typeface="Arial" panose="020B0604020202020204" pitchFamily="34" charset="0"/>
              <a:buChar char="•"/>
            </a:pPr>
            <a:r>
              <a:rPr lang="en-US" sz="2400" b="1" dirty="0">
                <a:solidFill>
                  <a:srgbClr val="993300"/>
                </a:solidFill>
                <a:latin typeface="Baskerville Old Face" panose="02020602080505020303" pitchFamily="18" charset="0"/>
              </a:rPr>
              <a:t>By Motion </a:t>
            </a:r>
            <a:r>
              <a:rPr lang="en-US" sz="2400" dirty="0">
                <a:solidFill>
                  <a:srgbClr val="993300"/>
                </a:solidFill>
                <a:latin typeface="Baskerville Old Face" panose="02020602080505020303" pitchFamily="18" charset="0"/>
              </a:rPr>
              <a:t>(Without a Hearing) (ARFLP Rule 44. 1)</a:t>
            </a:r>
          </a:p>
          <a:p>
            <a:pPr lvl="1"/>
            <a:endParaRPr lang="en-US" sz="2400" dirty="0">
              <a:solidFill>
                <a:srgbClr val="993300"/>
              </a:solidFill>
              <a:latin typeface="Baskerville Old Face" panose="02020602080505020303" pitchFamily="18" charset="0"/>
            </a:endParaRPr>
          </a:p>
          <a:p>
            <a:pPr marL="742950" lvl="1" indent="-285750">
              <a:buFont typeface="Arial" panose="020B0604020202020204" pitchFamily="34" charset="0"/>
              <a:buChar char="•"/>
            </a:pPr>
            <a:r>
              <a:rPr lang="en-US" sz="2400" b="1" dirty="0">
                <a:solidFill>
                  <a:srgbClr val="993300"/>
                </a:solidFill>
                <a:latin typeface="Baskerville Old Face" panose="02020602080505020303" pitchFamily="18" charset="0"/>
              </a:rPr>
              <a:t>Default Hearing </a:t>
            </a:r>
            <a:r>
              <a:rPr lang="en-US" sz="2400" dirty="0">
                <a:solidFill>
                  <a:srgbClr val="993300"/>
                </a:solidFill>
                <a:latin typeface="Baskerville Old Face" panose="02020602080505020303" pitchFamily="18" charset="0"/>
              </a:rPr>
              <a:t>(ARFLP Rule 44.2)</a:t>
            </a:r>
          </a:p>
          <a:p>
            <a:pPr marL="1257300" lvl="2" indent="-342900">
              <a:buFont typeface="Arial" panose="020B0604020202020204" pitchFamily="34" charset="0"/>
              <a:buChar char="•"/>
            </a:pPr>
            <a:r>
              <a:rPr lang="en-US" sz="2400" dirty="0">
                <a:solidFill>
                  <a:srgbClr val="993300"/>
                </a:solidFill>
                <a:latin typeface="Baskerville Old Face" panose="02020602080505020303" pitchFamily="18" charset="0"/>
              </a:rPr>
              <a:t>Publication</a:t>
            </a:r>
          </a:p>
          <a:p>
            <a:pPr lvl="1"/>
            <a:endParaRPr lang="en-US" sz="2400"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400" b="1" dirty="0">
                <a:solidFill>
                  <a:srgbClr val="993300"/>
                </a:solidFill>
                <a:latin typeface="Baskerville Old Face" panose="02020602080505020303" pitchFamily="18" charset="0"/>
              </a:rPr>
              <a:t>Consent Decree </a:t>
            </a:r>
            <a:r>
              <a:rPr lang="en-US" sz="2400" dirty="0">
                <a:solidFill>
                  <a:srgbClr val="993300"/>
                </a:solidFill>
                <a:latin typeface="Baskerville Old Face" panose="02020602080505020303" pitchFamily="18" charset="0"/>
              </a:rPr>
              <a:t>(ARFLP Rule 45)</a:t>
            </a:r>
          </a:p>
          <a:p>
            <a:pPr marL="742950" lvl="1" indent="-285750">
              <a:buFont typeface="Arial" panose="020B0604020202020204" pitchFamily="34" charset="0"/>
              <a:buChar char="•"/>
            </a:pPr>
            <a:r>
              <a:rPr lang="en-US" sz="2400" dirty="0">
                <a:solidFill>
                  <a:srgbClr val="993300"/>
                </a:solidFill>
                <a:latin typeface="Baskerville Old Face" panose="02020602080505020303" pitchFamily="18" charset="0"/>
              </a:rPr>
              <a:t>By agreement on all issues (no hearing necessary)</a:t>
            </a:r>
          </a:p>
          <a:p>
            <a:pPr marL="285750" indent="-285750">
              <a:buFont typeface="Arial" panose="020B0604020202020204" pitchFamily="34" charset="0"/>
              <a:buChar char="•"/>
            </a:pPr>
            <a:endParaRPr lang="en-US" sz="2400" b="1"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400" b="1" dirty="0">
                <a:solidFill>
                  <a:srgbClr val="993300"/>
                </a:solidFill>
                <a:latin typeface="Baskerville Old Face" panose="02020602080505020303" pitchFamily="18" charset="0"/>
              </a:rPr>
              <a:t>Trial</a:t>
            </a:r>
          </a:p>
        </p:txBody>
      </p:sp>
    </p:spTree>
    <p:extLst>
      <p:ext uri="{BB962C8B-B14F-4D97-AF65-F5344CB8AC3E}">
        <p14:creationId xmlns:p14="http://schemas.microsoft.com/office/powerpoint/2010/main" val="356540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3C7C50-5D67-4863-B3C0-B9212FFBAFB8}"/>
              </a:ext>
            </a:extLst>
          </p:cNvPr>
          <p:cNvPicPr>
            <a:picLocks noChangeAspect="1"/>
          </p:cNvPicPr>
          <p:nvPr/>
        </p:nvPicPr>
        <p:blipFill>
          <a:blip r:embed="rId2"/>
          <a:stretch>
            <a:fillRect/>
          </a:stretch>
        </p:blipFill>
        <p:spPr>
          <a:xfrm>
            <a:off x="4205285" y="1389104"/>
            <a:ext cx="3781425" cy="3657600"/>
          </a:xfrm>
          <a:prstGeom prst="rect">
            <a:avLst/>
          </a:prstGeom>
        </p:spPr>
      </p:pic>
      <p:sp>
        <p:nvSpPr>
          <p:cNvPr id="3" name="TextBox 2">
            <a:extLst>
              <a:ext uri="{FF2B5EF4-FFF2-40B4-BE49-F238E27FC236}">
                <a16:creationId xmlns:a16="http://schemas.microsoft.com/office/drawing/2014/main" id="{7FF548D2-1460-4680-8837-E93FE43823CB}"/>
              </a:ext>
            </a:extLst>
          </p:cNvPr>
          <p:cNvSpPr txBox="1"/>
          <p:nvPr/>
        </p:nvSpPr>
        <p:spPr>
          <a:xfrm>
            <a:off x="2544535" y="373441"/>
            <a:ext cx="7102927"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Spousal Maintenance</a:t>
            </a:r>
          </a:p>
        </p:txBody>
      </p:sp>
      <p:sp>
        <p:nvSpPr>
          <p:cNvPr id="4" name="TextBox 3">
            <a:extLst>
              <a:ext uri="{FF2B5EF4-FFF2-40B4-BE49-F238E27FC236}">
                <a16:creationId xmlns:a16="http://schemas.microsoft.com/office/drawing/2014/main" id="{9CA9D9CA-E7DD-4447-BA9F-51826ADA5506}"/>
              </a:ext>
            </a:extLst>
          </p:cNvPr>
          <p:cNvSpPr txBox="1"/>
          <p:nvPr/>
        </p:nvSpPr>
        <p:spPr>
          <a:xfrm>
            <a:off x="576940" y="5212689"/>
            <a:ext cx="11038113" cy="1384995"/>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To qualify for spousal maintenance, you must meet the requirements of Arizona Revised Statutes § 25-319 and a financial affidavit must be filed unless there is an agreement signed by both parties for spousal maintenance. </a:t>
            </a:r>
          </a:p>
        </p:txBody>
      </p:sp>
    </p:spTree>
    <p:extLst>
      <p:ext uri="{BB962C8B-B14F-4D97-AF65-F5344CB8AC3E}">
        <p14:creationId xmlns:p14="http://schemas.microsoft.com/office/powerpoint/2010/main" val="3164356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18722"/>
          </a:xfrm>
          <a:prstGeom prst="rect">
            <a:avLst/>
          </a:prstGeom>
          <a:pattFill prst="dkVert">
            <a:fgClr>
              <a:srgbClr val="993300"/>
            </a:fgClr>
            <a:bgClr>
              <a:schemeClr val="bg1"/>
            </a:bgClr>
          </a:pattFill>
        </p:spPr>
      </p:pic>
      <p:sp>
        <p:nvSpPr>
          <p:cNvPr id="4" name="Title 3"/>
          <p:cNvSpPr>
            <a:spLocks noGrp="1"/>
          </p:cNvSpPr>
          <p:nvPr>
            <p:ph type="title"/>
          </p:nvPr>
        </p:nvSpPr>
        <p:spPr>
          <a:xfrm>
            <a:off x="0" y="5198382"/>
            <a:ext cx="12192000" cy="1325563"/>
          </a:xfrm>
          <a:solidFill>
            <a:srgbClr val="993300"/>
          </a:solidFill>
        </p:spPr>
        <p:txBody>
          <a:bodyPr>
            <a:normAutofit/>
          </a:bodyPr>
          <a:lstStyle/>
          <a:p>
            <a:pPr algn="ctr"/>
            <a:r>
              <a:rPr lang="en-US" b="1" dirty="0">
                <a:solidFill>
                  <a:srgbClr val="FFFFCC"/>
                </a:solidFill>
                <a:latin typeface="Baskerville Old Face" panose="02020602080505020303" pitchFamily="18" charset="0"/>
              </a:rPr>
              <a:t>Divorce 101: A helpful guide through the divorce process in the Yavapai County Superior Court</a:t>
            </a:r>
          </a:p>
        </p:txBody>
      </p:sp>
    </p:spTree>
    <p:extLst>
      <p:ext uri="{BB962C8B-B14F-4D97-AF65-F5344CB8AC3E}">
        <p14:creationId xmlns:p14="http://schemas.microsoft.com/office/powerpoint/2010/main" val="2474129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8B6AB6-36A2-4D08-B120-3557E8A42103}"/>
              </a:ext>
            </a:extLst>
          </p:cNvPr>
          <p:cNvPicPr>
            <a:picLocks noChangeAspect="1"/>
          </p:cNvPicPr>
          <p:nvPr/>
        </p:nvPicPr>
        <p:blipFill>
          <a:blip r:embed="rId2"/>
          <a:stretch>
            <a:fillRect/>
          </a:stretch>
        </p:blipFill>
        <p:spPr>
          <a:xfrm>
            <a:off x="1133475" y="1404938"/>
            <a:ext cx="5733317" cy="4447104"/>
          </a:xfrm>
          <a:prstGeom prst="rect">
            <a:avLst/>
          </a:prstGeom>
        </p:spPr>
      </p:pic>
      <p:sp>
        <p:nvSpPr>
          <p:cNvPr id="3" name="TextBox 2">
            <a:extLst>
              <a:ext uri="{FF2B5EF4-FFF2-40B4-BE49-F238E27FC236}">
                <a16:creationId xmlns:a16="http://schemas.microsoft.com/office/drawing/2014/main" id="{1B13FD10-3772-4103-AD36-F20DE2F13535}"/>
              </a:ext>
            </a:extLst>
          </p:cNvPr>
          <p:cNvSpPr txBox="1"/>
          <p:nvPr/>
        </p:nvSpPr>
        <p:spPr>
          <a:xfrm>
            <a:off x="245835" y="144841"/>
            <a:ext cx="9876065"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Communicating with the Court</a:t>
            </a:r>
          </a:p>
        </p:txBody>
      </p:sp>
      <p:sp>
        <p:nvSpPr>
          <p:cNvPr id="4" name="TextBox 3">
            <a:extLst>
              <a:ext uri="{FF2B5EF4-FFF2-40B4-BE49-F238E27FC236}">
                <a16:creationId xmlns:a16="http://schemas.microsoft.com/office/drawing/2014/main" id="{49550EA2-874B-4576-AE2B-B679BEACC038}"/>
              </a:ext>
            </a:extLst>
          </p:cNvPr>
          <p:cNvSpPr txBox="1"/>
          <p:nvPr/>
        </p:nvSpPr>
        <p:spPr>
          <a:xfrm>
            <a:off x="7099300" y="1765300"/>
            <a:ext cx="4673600" cy="3539430"/>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Judges cannot give you legal advice, cannot talk to you on the phone, or meet with you in their office regarding your case. </a:t>
            </a:r>
          </a:p>
          <a:p>
            <a:pPr algn="ctr"/>
            <a:endParaRPr lang="en-US" sz="2800" dirty="0">
              <a:solidFill>
                <a:srgbClr val="993300"/>
              </a:solidFill>
              <a:latin typeface="Baskerville Old Face" panose="02020602080505020303" pitchFamily="18" charset="0"/>
            </a:endParaRPr>
          </a:p>
          <a:p>
            <a:pPr algn="ctr"/>
            <a:r>
              <a:rPr lang="en-US" sz="2800" dirty="0">
                <a:solidFill>
                  <a:srgbClr val="993300"/>
                </a:solidFill>
                <a:latin typeface="Baskerville Old Face" panose="02020602080505020303" pitchFamily="18" charset="0"/>
              </a:rPr>
              <a:t>This would be considered an “Ex </a:t>
            </a:r>
            <a:r>
              <a:rPr lang="en-US" sz="2800" dirty="0" err="1">
                <a:solidFill>
                  <a:srgbClr val="993300"/>
                </a:solidFill>
                <a:latin typeface="Baskerville Old Face" panose="02020602080505020303" pitchFamily="18" charset="0"/>
              </a:rPr>
              <a:t>Parte</a:t>
            </a:r>
            <a:r>
              <a:rPr lang="en-US" sz="2800" dirty="0">
                <a:solidFill>
                  <a:srgbClr val="993300"/>
                </a:solidFill>
                <a:latin typeface="Baskerville Old Face" panose="02020602080505020303" pitchFamily="18" charset="0"/>
              </a:rPr>
              <a:t>” (one-sided) communication. </a:t>
            </a:r>
          </a:p>
        </p:txBody>
      </p:sp>
    </p:spTree>
    <p:extLst>
      <p:ext uri="{BB962C8B-B14F-4D97-AF65-F5344CB8AC3E}">
        <p14:creationId xmlns:p14="http://schemas.microsoft.com/office/powerpoint/2010/main" val="2543500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13FD10-3772-4103-AD36-F20DE2F13535}"/>
              </a:ext>
            </a:extLst>
          </p:cNvPr>
          <p:cNvSpPr txBox="1"/>
          <p:nvPr/>
        </p:nvSpPr>
        <p:spPr>
          <a:xfrm>
            <a:off x="245835" y="144841"/>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Communicating with Court Staff</a:t>
            </a:r>
          </a:p>
        </p:txBody>
      </p:sp>
      <p:sp>
        <p:nvSpPr>
          <p:cNvPr id="4" name="TextBox 3">
            <a:extLst>
              <a:ext uri="{FF2B5EF4-FFF2-40B4-BE49-F238E27FC236}">
                <a16:creationId xmlns:a16="http://schemas.microsoft.com/office/drawing/2014/main" id="{49550EA2-874B-4576-AE2B-B679BEACC038}"/>
              </a:ext>
            </a:extLst>
          </p:cNvPr>
          <p:cNvSpPr txBox="1"/>
          <p:nvPr/>
        </p:nvSpPr>
        <p:spPr>
          <a:xfrm>
            <a:off x="6743700" y="1997839"/>
            <a:ext cx="5012871" cy="2862322"/>
          </a:xfrm>
          <a:prstGeom prst="rect">
            <a:avLst/>
          </a:prstGeom>
          <a:noFill/>
        </p:spPr>
        <p:txBody>
          <a:bodyPr wrap="square" rtlCol="0">
            <a:spAutoFit/>
          </a:bodyPr>
          <a:lstStyle/>
          <a:p>
            <a:pPr algn="ctr"/>
            <a:r>
              <a:rPr lang="en-US" sz="3600" dirty="0">
                <a:solidFill>
                  <a:srgbClr val="993300"/>
                </a:solidFill>
                <a:latin typeface="Baskerville Old Face" panose="02020602080505020303" pitchFamily="18" charset="0"/>
              </a:rPr>
              <a:t>Court Staff can give you scheduling and procedural information, but they cannot talk with you about the facts in your case. </a:t>
            </a:r>
          </a:p>
        </p:txBody>
      </p:sp>
      <p:pic>
        <p:nvPicPr>
          <p:cNvPr id="5" name="Picture 4">
            <a:extLst>
              <a:ext uri="{FF2B5EF4-FFF2-40B4-BE49-F238E27FC236}">
                <a16:creationId xmlns:a16="http://schemas.microsoft.com/office/drawing/2014/main" id="{49D6C39C-096B-48B4-94C6-732D94053BDE}"/>
              </a:ext>
            </a:extLst>
          </p:cNvPr>
          <p:cNvPicPr>
            <a:picLocks noChangeAspect="1"/>
          </p:cNvPicPr>
          <p:nvPr/>
        </p:nvPicPr>
        <p:blipFill>
          <a:blip r:embed="rId2"/>
          <a:stretch>
            <a:fillRect/>
          </a:stretch>
        </p:blipFill>
        <p:spPr>
          <a:xfrm>
            <a:off x="1403837" y="1337530"/>
            <a:ext cx="4368801" cy="4839577"/>
          </a:xfrm>
          <a:prstGeom prst="rect">
            <a:avLst/>
          </a:prstGeom>
        </p:spPr>
      </p:pic>
    </p:spTree>
    <p:extLst>
      <p:ext uri="{BB962C8B-B14F-4D97-AF65-F5344CB8AC3E}">
        <p14:creationId xmlns:p14="http://schemas.microsoft.com/office/powerpoint/2010/main" val="3232206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FEB306-3383-40F6-ACD5-5E918CDA3DA7}"/>
              </a:ext>
            </a:extLst>
          </p:cNvPr>
          <p:cNvPicPr>
            <a:picLocks noChangeAspect="1"/>
          </p:cNvPicPr>
          <p:nvPr/>
        </p:nvPicPr>
        <p:blipFill>
          <a:blip r:embed="rId2"/>
          <a:stretch>
            <a:fillRect/>
          </a:stretch>
        </p:blipFill>
        <p:spPr>
          <a:xfrm>
            <a:off x="5223419" y="4051972"/>
            <a:ext cx="2455468" cy="2581096"/>
          </a:xfrm>
          <a:prstGeom prst="rect">
            <a:avLst/>
          </a:prstGeom>
        </p:spPr>
      </p:pic>
      <p:pic>
        <p:nvPicPr>
          <p:cNvPr id="3" name="Picture 2">
            <a:extLst>
              <a:ext uri="{FF2B5EF4-FFF2-40B4-BE49-F238E27FC236}">
                <a16:creationId xmlns:a16="http://schemas.microsoft.com/office/drawing/2014/main" id="{72EE0E55-7989-4E98-92C5-AF6510C4BF54}"/>
              </a:ext>
            </a:extLst>
          </p:cNvPr>
          <p:cNvPicPr>
            <a:picLocks noChangeAspect="1"/>
          </p:cNvPicPr>
          <p:nvPr/>
        </p:nvPicPr>
        <p:blipFill>
          <a:blip r:embed="rId3"/>
          <a:stretch>
            <a:fillRect/>
          </a:stretch>
        </p:blipFill>
        <p:spPr>
          <a:xfrm>
            <a:off x="9409743" y="206496"/>
            <a:ext cx="2455468" cy="3318372"/>
          </a:xfrm>
          <a:prstGeom prst="rect">
            <a:avLst/>
          </a:prstGeom>
        </p:spPr>
      </p:pic>
      <p:pic>
        <p:nvPicPr>
          <p:cNvPr id="4" name="Picture 3">
            <a:extLst>
              <a:ext uri="{FF2B5EF4-FFF2-40B4-BE49-F238E27FC236}">
                <a16:creationId xmlns:a16="http://schemas.microsoft.com/office/drawing/2014/main" id="{5687FF37-A22F-404F-B273-17385A030B94}"/>
              </a:ext>
            </a:extLst>
          </p:cNvPr>
          <p:cNvPicPr>
            <a:picLocks noChangeAspect="1"/>
          </p:cNvPicPr>
          <p:nvPr/>
        </p:nvPicPr>
        <p:blipFill>
          <a:blip r:embed="rId4"/>
          <a:stretch>
            <a:fillRect/>
          </a:stretch>
        </p:blipFill>
        <p:spPr>
          <a:xfrm>
            <a:off x="6370369" y="70681"/>
            <a:ext cx="2617036" cy="3798479"/>
          </a:xfrm>
          <a:prstGeom prst="rect">
            <a:avLst/>
          </a:prstGeom>
        </p:spPr>
      </p:pic>
      <p:pic>
        <p:nvPicPr>
          <p:cNvPr id="5" name="Picture 4">
            <a:extLst>
              <a:ext uri="{FF2B5EF4-FFF2-40B4-BE49-F238E27FC236}">
                <a16:creationId xmlns:a16="http://schemas.microsoft.com/office/drawing/2014/main" id="{23E72777-6EAC-4137-A376-80C3DD55E7EF}"/>
              </a:ext>
            </a:extLst>
          </p:cNvPr>
          <p:cNvPicPr>
            <a:picLocks noChangeAspect="1"/>
          </p:cNvPicPr>
          <p:nvPr/>
        </p:nvPicPr>
        <p:blipFill>
          <a:blip r:embed="rId5"/>
          <a:stretch>
            <a:fillRect/>
          </a:stretch>
        </p:blipFill>
        <p:spPr>
          <a:xfrm>
            <a:off x="8344906" y="4051972"/>
            <a:ext cx="3724926" cy="2394974"/>
          </a:xfrm>
          <a:prstGeom prst="rect">
            <a:avLst/>
          </a:prstGeom>
        </p:spPr>
      </p:pic>
      <p:sp>
        <p:nvSpPr>
          <p:cNvPr id="6" name="TextBox 5">
            <a:extLst>
              <a:ext uri="{FF2B5EF4-FFF2-40B4-BE49-F238E27FC236}">
                <a16:creationId xmlns:a16="http://schemas.microsoft.com/office/drawing/2014/main" id="{A2767343-10A8-4638-B8C7-51E62A9EEDE8}"/>
              </a:ext>
            </a:extLst>
          </p:cNvPr>
          <p:cNvSpPr txBox="1"/>
          <p:nvPr/>
        </p:nvSpPr>
        <p:spPr>
          <a:xfrm>
            <a:off x="236968" y="109827"/>
            <a:ext cx="5256894"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Who Are You? </a:t>
            </a:r>
          </a:p>
        </p:txBody>
      </p:sp>
      <p:sp>
        <p:nvSpPr>
          <p:cNvPr id="7" name="TextBox 6">
            <a:extLst>
              <a:ext uri="{FF2B5EF4-FFF2-40B4-BE49-F238E27FC236}">
                <a16:creationId xmlns:a16="http://schemas.microsoft.com/office/drawing/2014/main" id="{F0FE004A-04AA-44BA-AE68-52AA7B798A59}"/>
              </a:ext>
            </a:extLst>
          </p:cNvPr>
          <p:cNvSpPr txBox="1"/>
          <p:nvPr/>
        </p:nvSpPr>
        <p:spPr>
          <a:xfrm>
            <a:off x="481549" y="1297372"/>
            <a:ext cx="4767731" cy="4893647"/>
          </a:xfrm>
          <a:prstGeom prst="rect">
            <a:avLst/>
          </a:prstGeom>
          <a:noFill/>
        </p:spPr>
        <p:txBody>
          <a:bodyPr wrap="square" rtlCol="0">
            <a:spAutoFit/>
          </a:bodyPr>
          <a:lstStyle/>
          <a:p>
            <a:pPr algn="ctr"/>
            <a:r>
              <a:rPr lang="en-US" sz="2400" dirty="0">
                <a:solidFill>
                  <a:srgbClr val="993300"/>
                </a:solidFill>
                <a:latin typeface="Baskerville Old Face" panose="02020602080505020303" pitchFamily="18" charset="0"/>
              </a:rPr>
              <a:t>Parties in cases may be referred to as the following: </a:t>
            </a:r>
          </a:p>
          <a:p>
            <a:endParaRPr lang="en-US" sz="2400" dirty="0">
              <a:solidFill>
                <a:srgbClr val="993300"/>
              </a:solidFill>
              <a:latin typeface="Baskerville Old Face" panose="02020602080505020303" pitchFamily="18" charset="0"/>
            </a:endParaRPr>
          </a:p>
          <a:p>
            <a:endParaRPr lang="en-US" sz="2400"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400" dirty="0">
                <a:solidFill>
                  <a:srgbClr val="993300"/>
                </a:solidFill>
                <a:latin typeface="Baskerville Old Face" panose="02020602080505020303" pitchFamily="18" charset="0"/>
              </a:rPr>
              <a:t>Husband / Wife</a:t>
            </a:r>
          </a:p>
          <a:p>
            <a:endParaRPr lang="en-US" sz="2400"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400" dirty="0">
                <a:solidFill>
                  <a:srgbClr val="993300"/>
                </a:solidFill>
                <a:latin typeface="Baskerville Old Face" panose="02020602080505020303" pitchFamily="18" charset="0"/>
              </a:rPr>
              <a:t>Father / Mother</a:t>
            </a:r>
          </a:p>
          <a:p>
            <a:endParaRPr lang="en-US" sz="2400"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400" dirty="0">
                <a:solidFill>
                  <a:srgbClr val="993300"/>
                </a:solidFill>
                <a:latin typeface="Baskerville Old Face" panose="02020602080505020303" pitchFamily="18" charset="0"/>
              </a:rPr>
              <a:t>Petitioner / Respondent</a:t>
            </a:r>
          </a:p>
          <a:p>
            <a:endParaRPr lang="en-US" sz="2400"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400" dirty="0">
                <a:solidFill>
                  <a:srgbClr val="993300"/>
                </a:solidFill>
                <a:latin typeface="Baskerville Old Face" panose="02020602080505020303" pitchFamily="18" charset="0"/>
              </a:rPr>
              <a:t>Obligor / </a:t>
            </a:r>
            <a:r>
              <a:rPr lang="en-US" sz="2400" dirty="0" err="1">
                <a:solidFill>
                  <a:srgbClr val="993300"/>
                </a:solidFill>
                <a:latin typeface="Baskerville Old Face" panose="02020602080505020303" pitchFamily="18" charset="0"/>
              </a:rPr>
              <a:t>Obligee</a:t>
            </a:r>
            <a:endParaRPr lang="en-US" sz="2400" dirty="0">
              <a:solidFill>
                <a:srgbClr val="993300"/>
              </a:solidFill>
              <a:latin typeface="Baskerville Old Face" panose="02020602080505020303" pitchFamily="18" charset="0"/>
            </a:endParaRPr>
          </a:p>
          <a:p>
            <a:endParaRPr lang="en-US" sz="2400"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400" dirty="0">
                <a:solidFill>
                  <a:srgbClr val="993300"/>
                </a:solidFill>
                <a:latin typeface="Baskerville Old Face" panose="02020602080505020303" pitchFamily="18" charset="0"/>
              </a:rPr>
              <a:t>Pro Per (Self-Represented Litigant)</a:t>
            </a:r>
          </a:p>
        </p:txBody>
      </p:sp>
    </p:spTree>
    <p:extLst>
      <p:ext uri="{BB962C8B-B14F-4D97-AF65-F5344CB8AC3E}">
        <p14:creationId xmlns:p14="http://schemas.microsoft.com/office/powerpoint/2010/main" val="1612791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767343-10A8-4638-B8C7-51E62A9EEDE8}"/>
              </a:ext>
            </a:extLst>
          </p:cNvPr>
          <p:cNvSpPr txBox="1"/>
          <p:nvPr/>
        </p:nvSpPr>
        <p:spPr>
          <a:xfrm>
            <a:off x="236968" y="109827"/>
            <a:ext cx="5256894"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Who Are We? </a:t>
            </a:r>
          </a:p>
        </p:txBody>
      </p:sp>
      <p:sp>
        <p:nvSpPr>
          <p:cNvPr id="7" name="TextBox 6">
            <a:extLst>
              <a:ext uri="{FF2B5EF4-FFF2-40B4-BE49-F238E27FC236}">
                <a16:creationId xmlns:a16="http://schemas.microsoft.com/office/drawing/2014/main" id="{F0FE004A-04AA-44BA-AE68-52AA7B798A59}"/>
              </a:ext>
            </a:extLst>
          </p:cNvPr>
          <p:cNvSpPr txBox="1"/>
          <p:nvPr/>
        </p:nvSpPr>
        <p:spPr>
          <a:xfrm>
            <a:off x="726131" y="1115862"/>
            <a:ext cx="4278567" cy="5786199"/>
          </a:xfrm>
          <a:prstGeom prst="rect">
            <a:avLst/>
          </a:prstGeom>
          <a:noFill/>
        </p:spPr>
        <p:txBody>
          <a:bodyPr wrap="square" rtlCol="0">
            <a:spAutoFit/>
          </a:bodyPr>
          <a:lstStyle/>
          <a:p>
            <a:pPr algn="ctr"/>
            <a:r>
              <a:rPr lang="en-US" sz="2200" dirty="0">
                <a:solidFill>
                  <a:srgbClr val="993300"/>
                </a:solidFill>
                <a:latin typeface="Baskerville Old Face" panose="02020602080505020303" pitchFamily="18" charset="0"/>
              </a:rPr>
              <a:t>Throughout the course of your case, you will come into contact with many, if not all of the following: </a:t>
            </a:r>
          </a:p>
          <a:p>
            <a:pPr algn="ctr"/>
            <a:endParaRPr lang="en-US" sz="2200" dirty="0">
              <a:solidFill>
                <a:srgbClr val="993300"/>
              </a:solidFill>
              <a:latin typeface="Baskerville Old Face" panose="02020602080505020303" pitchFamily="18" charset="0"/>
            </a:endParaRPr>
          </a:p>
          <a:p>
            <a:pPr marL="342900" indent="-342900">
              <a:buFont typeface="Arial" panose="020B0604020202020204" pitchFamily="34" charset="0"/>
              <a:buChar char="•"/>
            </a:pPr>
            <a:r>
              <a:rPr lang="en-US" sz="2200" dirty="0">
                <a:solidFill>
                  <a:srgbClr val="993300"/>
                </a:solidFill>
                <a:latin typeface="Baskerville Old Face" panose="02020602080505020303" pitchFamily="18" charset="0"/>
              </a:rPr>
              <a:t>Superior Court Judge</a:t>
            </a:r>
          </a:p>
          <a:p>
            <a:pPr marL="342900" indent="-342900">
              <a:buFont typeface="Arial" panose="020B0604020202020204" pitchFamily="34" charset="0"/>
              <a:buChar char="•"/>
            </a:pPr>
            <a:r>
              <a:rPr lang="en-US" sz="2200" dirty="0">
                <a:solidFill>
                  <a:srgbClr val="993300"/>
                </a:solidFill>
                <a:latin typeface="Baskerville Old Face" panose="02020602080505020303" pitchFamily="18" charset="0"/>
              </a:rPr>
              <a:t>Judicial Assistant</a:t>
            </a:r>
          </a:p>
          <a:p>
            <a:pPr marL="342900" indent="-342900">
              <a:buFont typeface="Arial" panose="020B0604020202020204" pitchFamily="34" charset="0"/>
              <a:buChar char="•"/>
            </a:pPr>
            <a:r>
              <a:rPr lang="en-US" sz="2200" dirty="0">
                <a:solidFill>
                  <a:srgbClr val="993300"/>
                </a:solidFill>
                <a:latin typeface="Baskerville Old Face" panose="02020602080505020303" pitchFamily="18" charset="0"/>
              </a:rPr>
              <a:t>Courtroom Bailiff</a:t>
            </a:r>
          </a:p>
          <a:p>
            <a:pPr marL="342900" indent="-342900">
              <a:buFont typeface="Arial" panose="020B0604020202020204" pitchFamily="34" charset="0"/>
              <a:buChar char="•"/>
            </a:pPr>
            <a:r>
              <a:rPr lang="en-US" sz="2200" dirty="0">
                <a:solidFill>
                  <a:srgbClr val="993300"/>
                </a:solidFill>
                <a:latin typeface="Baskerville Old Face" panose="02020602080505020303" pitchFamily="18" charset="0"/>
              </a:rPr>
              <a:t>Court Reporter</a:t>
            </a:r>
          </a:p>
          <a:p>
            <a:pPr marL="342900" indent="-342900">
              <a:buFont typeface="Arial" panose="020B0604020202020204" pitchFamily="34" charset="0"/>
              <a:buChar char="•"/>
            </a:pPr>
            <a:r>
              <a:rPr lang="en-US" sz="2200" dirty="0">
                <a:solidFill>
                  <a:srgbClr val="993300"/>
                </a:solidFill>
                <a:latin typeface="Baskerville Old Face" panose="02020602080505020303" pitchFamily="18" charset="0"/>
              </a:rPr>
              <a:t>Courtroom Clerk</a:t>
            </a:r>
          </a:p>
          <a:p>
            <a:pPr marL="342900" indent="-342900">
              <a:buFont typeface="Arial" panose="020B0604020202020204" pitchFamily="34" charset="0"/>
              <a:buChar char="•"/>
            </a:pPr>
            <a:r>
              <a:rPr lang="en-US" sz="2200" dirty="0">
                <a:solidFill>
                  <a:srgbClr val="993300"/>
                </a:solidFill>
                <a:latin typeface="Baskerville Old Face" panose="02020602080505020303" pitchFamily="18" charset="0"/>
              </a:rPr>
              <a:t>Court Administration</a:t>
            </a:r>
          </a:p>
          <a:p>
            <a:pPr marL="800100" lvl="1" indent="-342900">
              <a:buFont typeface="Arial" panose="020B0604020202020204" pitchFamily="34" charset="0"/>
              <a:buChar char="•"/>
            </a:pPr>
            <a:r>
              <a:rPr lang="en-US" sz="2200" dirty="0">
                <a:solidFill>
                  <a:srgbClr val="993300"/>
                </a:solidFill>
                <a:latin typeface="Baskerville Old Face" panose="02020602080505020303" pitchFamily="18" charset="0"/>
              </a:rPr>
              <a:t>Mediator</a:t>
            </a:r>
          </a:p>
          <a:p>
            <a:pPr marL="800100" lvl="1" indent="-342900">
              <a:buFont typeface="Arial" panose="020B0604020202020204" pitchFamily="34" charset="0"/>
              <a:buChar char="•"/>
            </a:pPr>
            <a:r>
              <a:rPr lang="en-US" sz="2200" dirty="0">
                <a:solidFill>
                  <a:srgbClr val="993300"/>
                </a:solidFill>
                <a:latin typeface="Baskerville Old Face" panose="02020602080505020303" pitchFamily="18" charset="0"/>
              </a:rPr>
              <a:t>Domestic Relations Secretary</a:t>
            </a:r>
          </a:p>
          <a:p>
            <a:pPr marL="800100" lvl="1" indent="-342900">
              <a:buFont typeface="Arial" panose="020B0604020202020204" pitchFamily="34" charset="0"/>
              <a:buChar char="•"/>
            </a:pPr>
            <a:r>
              <a:rPr lang="en-US" sz="2200" dirty="0">
                <a:solidFill>
                  <a:srgbClr val="993300"/>
                </a:solidFill>
                <a:latin typeface="Baskerville Old Face" panose="02020602080505020303" pitchFamily="18" charset="0"/>
              </a:rPr>
              <a:t>Family Law Navigator</a:t>
            </a:r>
          </a:p>
          <a:p>
            <a:pPr marL="342900" indent="-342900">
              <a:buFont typeface="Arial" panose="020B0604020202020204" pitchFamily="34" charset="0"/>
              <a:buChar char="•"/>
            </a:pPr>
            <a:r>
              <a:rPr lang="en-US" sz="2200" dirty="0">
                <a:solidFill>
                  <a:srgbClr val="993300"/>
                </a:solidFill>
                <a:latin typeface="Baskerville Old Face" panose="02020602080505020303" pitchFamily="18" charset="0"/>
              </a:rPr>
              <a:t>Clerk of the Superior Court</a:t>
            </a:r>
          </a:p>
          <a:p>
            <a:pPr algn="ctr"/>
            <a:endParaRPr lang="en-US" sz="2000" dirty="0">
              <a:solidFill>
                <a:srgbClr val="993300"/>
              </a:solidFill>
              <a:latin typeface="Baskerville Old Face" panose="02020602080505020303" pitchFamily="18" charset="0"/>
            </a:endParaRPr>
          </a:p>
          <a:p>
            <a:pPr marL="342900" indent="-342900" algn="ctr">
              <a:buFont typeface="Arial" panose="020B0604020202020204" pitchFamily="34" charset="0"/>
              <a:buChar char="•"/>
            </a:pPr>
            <a:endParaRPr lang="en-US" sz="2000" dirty="0">
              <a:solidFill>
                <a:srgbClr val="993300"/>
              </a:solidFill>
              <a:latin typeface="Baskerville Old Face" panose="02020602080505020303" pitchFamily="18" charset="0"/>
            </a:endParaRPr>
          </a:p>
          <a:p>
            <a:pPr marL="342900" indent="-342900" algn="ctr">
              <a:buFont typeface="Arial" panose="020B0604020202020204" pitchFamily="34" charset="0"/>
              <a:buChar char="•"/>
            </a:pPr>
            <a:endParaRPr lang="en-US" sz="2000" dirty="0">
              <a:solidFill>
                <a:srgbClr val="993300"/>
              </a:solidFill>
              <a:latin typeface="Baskerville Old Face" panose="02020602080505020303" pitchFamily="18" charset="0"/>
            </a:endParaRPr>
          </a:p>
        </p:txBody>
      </p:sp>
      <p:pic>
        <p:nvPicPr>
          <p:cNvPr id="8" name="Picture 7">
            <a:extLst>
              <a:ext uri="{FF2B5EF4-FFF2-40B4-BE49-F238E27FC236}">
                <a16:creationId xmlns:a16="http://schemas.microsoft.com/office/drawing/2014/main" id="{1F2ABD22-57D9-4EB5-B4F7-9382AD16F27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3024" y="306260"/>
            <a:ext cx="4278567" cy="3191714"/>
          </a:xfrm>
          <a:prstGeom prst="rect">
            <a:avLst/>
          </a:prstGeom>
          <a:noFill/>
          <a:ln>
            <a:noFill/>
          </a:ln>
        </p:spPr>
      </p:pic>
      <p:pic>
        <p:nvPicPr>
          <p:cNvPr id="10" name="Picture 9">
            <a:extLst>
              <a:ext uri="{FF2B5EF4-FFF2-40B4-BE49-F238E27FC236}">
                <a16:creationId xmlns:a16="http://schemas.microsoft.com/office/drawing/2014/main" id="{9E2B8095-3371-460B-BB13-D2D04350E59D}"/>
              </a:ext>
            </a:extLst>
          </p:cNvPr>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680373" y="4314842"/>
            <a:ext cx="3162436" cy="2151694"/>
          </a:xfrm>
          <a:prstGeom prst="rect">
            <a:avLst/>
          </a:prstGeom>
          <a:effectLst>
            <a:softEdge rad="12700"/>
          </a:effectLst>
        </p:spPr>
      </p:pic>
      <p:pic>
        <p:nvPicPr>
          <p:cNvPr id="9" name="Picture 8">
            <a:extLst>
              <a:ext uri="{FF2B5EF4-FFF2-40B4-BE49-F238E27FC236}">
                <a16:creationId xmlns:a16="http://schemas.microsoft.com/office/drawing/2014/main" id="{0AD318D7-1D67-4940-9D70-77EAE8C60015}"/>
              </a:ext>
            </a:extLst>
          </p:cNvPr>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7378494" y="3173246"/>
            <a:ext cx="3372259" cy="2283191"/>
          </a:xfrm>
          <a:prstGeom prst="rect">
            <a:avLst/>
          </a:prstGeom>
          <a:effectLst>
            <a:softEdge rad="31750"/>
          </a:effectLst>
        </p:spPr>
      </p:pic>
      <p:sp>
        <p:nvSpPr>
          <p:cNvPr id="11" name="TextBox 10">
            <a:extLst>
              <a:ext uri="{FF2B5EF4-FFF2-40B4-BE49-F238E27FC236}">
                <a16:creationId xmlns:a16="http://schemas.microsoft.com/office/drawing/2014/main" id="{9B2E507B-10B6-4663-84D6-385AD77419AD}"/>
              </a:ext>
            </a:extLst>
          </p:cNvPr>
          <p:cNvSpPr txBox="1"/>
          <p:nvPr/>
        </p:nvSpPr>
        <p:spPr>
          <a:xfrm>
            <a:off x="10327394" y="478233"/>
            <a:ext cx="1825046" cy="923330"/>
          </a:xfrm>
          <a:prstGeom prst="rect">
            <a:avLst/>
          </a:prstGeom>
          <a:noFill/>
        </p:spPr>
        <p:txBody>
          <a:bodyPr wrap="square" rtlCol="0">
            <a:spAutoFit/>
          </a:bodyPr>
          <a:lstStyle/>
          <a:p>
            <a:r>
              <a:rPr lang="en-US" dirty="0">
                <a:solidFill>
                  <a:srgbClr val="993300"/>
                </a:solidFill>
                <a:latin typeface="Baskerville Old Face" panose="02020602080505020303" pitchFamily="18" charset="0"/>
              </a:rPr>
              <a:t>Yavapai County Courthouse – Prescott, Arizona</a:t>
            </a:r>
          </a:p>
        </p:txBody>
      </p:sp>
      <p:sp>
        <p:nvSpPr>
          <p:cNvPr id="12" name="TextBox 11">
            <a:extLst>
              <a:ext uri="{FF2B5EF4-FFF2-40B4-BE49-F238E27FC236}">
                <a16:creationId xmlns:a16="http://schemas.microsoft.com/office/drawing/2014/main" id="{D6E47C34-5AFA-4E45-ACA6-7121FB60E558}"/>
              </a:ext>
            </a:extLst>
          </p:cNvPr>
          <p:cNvSpPr txBox="1"/>
          <p:nvPr/>
        </p:nvSpPr>
        <p:spPr>
          <a:xfrm>
            <a:off x="6363794" y="5456437"/>
            <a:ext cx="2348604" cy="923330"/>
          </a:xfrm>
          <a:prstGeom prst="rect">
            <a:avLst/>
          </a:prstGeom>
          <a:noFill/>
        </p:spPr>
        <p:txBody>
          <a:bodyPr wrap="square" rtlCol="0">
            <a:spAutoFit/>
          </a:bodyPr>
          <a:lstStyle/>
          <a:p>
            <a:r>
              <a:rPr lang="en-US" dirty="0">
                <a:solidFill>
                  <a:srgbClr val="993300"/>
                </a:solidFill>
                <a:latin typeface="Baskerville Old Face" panose="02020602080505020303" pitchFamily="18" charset="0"/>
              </a:rPr>
              <a:t>Yavapai County Courthouse – </a:t>
            </a:r>
          </a:p>
          <a:p>
            <a:r>
              <a:rPr lang="en-US" dirty="0">
                <a:solidFill>
                  <a:srgbClr val="993300"/>
                </a:solidFill>
                <a:latin typeface="Baskerville Old Face" panose="02020602080505020303" pitchFamily="18" charset="0"/>
              </a:rPr>
              <a:t>Camp Verde, Arizona</a:t>
            </a:r>
          </a:p>
        </p:txBody>
      </p:sp>
    </p:spTree>
    <p:extLst>
      <p:ext uri="{BB962C8B-B14F-4D97-AF65-F5344CB8AC3E}">
        <p14:creationId xmlns:p14="http://schemas.microsoft.com/office/powerpoint/2010/main" val="1837501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E74A38-1621-4AEA-9A0D-38E052B3EF92}"/>
              </a:ext>
            </a:extLst>
          </p:cNvPr>
          <p:cNvPicPr>
            <a:picLocks noChangeAspect="1"/>
          </p:cNvPicPr>
          <p:nvPr/>
        </p:nvPicPr>
        <p:blipFill>
          <a:blip r:embed="rId2"/>
          <a:stretch>
            <a:fillRect/>
          </a:stretch>
        </p:blipFill>
        <p:spPr>
          <a:xfrm>
            <a:off x="4591783" y="1913311"/>
            <a:ext cx="3008434" cy="3953942"/>
          </a:xfrm>
          <a:prstGeom prst="rect">
            <a:avLst/>
          </a:prstGeom>
        </p:spPr>
      </p:pic>
      <p:sp>
        <p:nvSpPr>
          <p:cNvPr id="10" name="TextBox 9">
            <a:extLst>
              <a:ext uri="{FF2B5EF4-FFF2-40B4-BE49-F238E27FC236}">
                <a16:creationId xmlns:a16="http://schemas.microsoft.com/office/drawing/2014/main" id="{EFC9F19A-FD81-4376-B52B-CC0FF14F0509}"/>
              </a:ext>
            </a:extLst>
          </p:cNvPr>
          <p:cNvSpPr txBox="1"/>
          <p:nvPr/>
        </p:nvSpPr>
        <p:spPr>
          <a:xfrm>
            <a:off x="824836" y="241795"/>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and Clerk Staff</a:t>
            </a:r>
          </a:p>
        </p:txBody>
      </p:sp>
      <p:sp>
        <p:nvSpPr>
          <p:cNvPr id="11" name="TextBox 10">
            <a:extLst>
              <a:ext uri="{FF2B5EF4-FFF2-40B4-BE49-F238E27FC236}">
                <a16:creationId xmlns:a16="http://schemas.microsoft.com/office/drawing/2014/main" id="{8D81FFBB-00B6-4428-9A4C-642D55DBFE7F}"/>
              </a:ext>
            </a:extLst>
          </p:cNvPr>
          <p:cNvSpPr txBox="1"/>
          <p:nvPr/>
        </p:nvSpPr>
        <p:spPr>
          <a:xfrm>
            <a:off x="582385" y="2971801"/>
            <a:ext cx="3331029" cy="1323439"/>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Superior Court Judge</a:t>
            </a:r>
          </a:p>
        </p:txBody>
      </p:sp>
      <p:sp>
        <p:nvSpPr>
          <p:cNvPr id="12" name="TextBox 11">
            <a:extLst>
              <a:ext uri="{FF2B5EF4-FFF2-40B4-BE49-F238E27FC236}">
                <a16:creationId xmlns:a16="http://schemas.microsoft.com/office/drawing/2014/main" id="{F8D547F6-1846-4492-AC53-6C9CC82CDD62}"/>
              </a:ext>
            </a:extLst>
          </p:cNvPr>
          <p:cNvSpPr txBox="1"/>
          <p:nvPr/>
        </p:nvSpPr>
        <p:spPr>
          <a:xfrm>
            <a:off x="8278586" y="2613009"/>
            <a:ext cx="3243944" cy="2554545"/>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Presides over the judicial proceedings in court and over your case</a:t>
            </a:r>
          </a:p>
        </p:txBody>
      </p:sp>
    </p:spTree>
    <p:extLst>
      <p:ext uri="{BB962C8B-B14F-4D97-AF65-F5344CB8AC3E}">
        <p14:creationId xmlns:p14="http://schemas.microsoft.com/office/powerpoint/2010/main" val="1032264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41795"/>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and Clerk Staff</a:t>
            </a:r>
          </a:p>
        </p:txBody>
      </p:sp>
      <p:sp>
        <p:nvSpPr>
          <p:cNvPr id="11" name="TextBox 10">
            <a:extLst>
              <a:ext uri="{FF2B5EF4-FFF2-40B4-BE49-F238E27FC236}">
                <a16:creationId xmlns:a16="http://schemas.microsoft.com/office/drawing/2014/main" id="{8D81FFBB-00B6-4428-9A4C-642D55DBFE7F}"/>
              </a:ext>
            </a:extLst>
          </p:cNvPr>
          <p:cNvSpPr txBox="1"/>
          <p:nvPr/>
        </p:nvSpPr>
        <p:spPr>
          <a:xfrm>
            <a:off x="582385" y="2971801"/>
            <a:ext cx="3331029" cy="1323439"/>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Judicial Assistant</a:t>
            </a:r>
          </a:p>
        </p:txBody>
      </p:sp>
      <p:sp>
        <p:nvSpPr>
          <p:cNvPr id="12" name="TextBox 11">
            <a:extLst>
              <a:ext uri="{FF2B5EF4-FFF2-40B4-BE49-F238E27FC236}">
                <a16:creationId xmlns:a16="http://schemas.microsoft.com/office/drawing/2014/main" id="{F8D547F6-1846-4492-AC53-6C9CC82CDD62}"/>
              </a:ext>
            </a:extLst>
          </p:cNvPr>
          <p:cNvSpPr txBox="1"/>
          <p:nvPr/>
        </p:nvSpPr>
        <p:spPr>
          <a:xfrm>
            <a:off x="8278586" y="2110025"/>
            <a:ext cx="3243944" cy="3046988"/>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Direct assistant to the Judge. Handles files, phone calls, and generates court documents</a:t>
            </a:r>
          </a:p>
        </p:txBody>
      </p:sp>
      <p:pic>
        <p:nvPicPr>
          <p:cNvPr id="6" name="Picture 5">
            <a:extLst>
              <a:ext uri="{FF2B5EF4-FFF2-40B4-BE49-F238E27FC236}">
                <a16:creationId xmlns:a16="http://schemas.microsoft.com/office/drawing/2014/main" id="{0FFBD118-1E5C-4597-8CFE-C7D8D8FF000B}"/>
              </a:ext>
            </a:extLst>
          </p:cNvPr>
          <p:cNvPicPr>
            <a:picLocks noChangeAspect="1"/>
          </p:cNvPicPr>
          <p:nvPr/>
        </p:nvPicPr>
        <p:blipFill>
          <a:blip r:embed="rId2"/>
          <a:stretch>
            <a:fillRect/>
          </a:stretch>
        </p:blipFill>
        <p:spPr>
          <a:xfrm>
            <a:off x="4048125" y="1990457"/>
            <a:ext cx="4095750" cy="3286125"/>
          </a:xfrm>
          <a:prstGeom prst="rect">
            <a:avLst/>
          </a:prstGeom>
        </p:spPr>
      </p:pic>
    </p:spTree>
    <p:extLst>
      <p:ext uri="{BB962C8B-B14F-4D97-AF65-F5344CB8AC3E}">
        <p14:creationId xmlns:p14="http://schemas.microsoft.com/office/powerpoint/2010/main" val="2759257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41795"/>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and Clerk Staff</a:t>
            </a:r>
          </a:p>
        </p:txBody>
      </p:sp>
      <p:sp>
        <p:nvSpPr>
          <p:cNvPr id="11" name="TextBox 10">
            <a:extLst>
              <a:ext uri="{FF2B5EF4-FFF2-40B4-BE49-F238E27FC236}">
                <a16:creationId xmlns:a16="http://schemas.microsoft.com/office/drawing/2014/main" id="{8D81FFBB-00B6-4428-9A4C-642D55DBFE7F}"/>
              </a:ext>
            </a:extLst>
          </p:cNvPr>
          <p:cNvSpPr txBox="1"/>
          <p:nvPr/>
        </p:nvSpPr>
        <p:spPr>
          <a:xfrm>
            <a:off x="582385" y="2971801"/>
            <a:ext cx="3331029" cy="707886"/>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Bailiff</a:t>
            </a:r>
          </a:p>
        </p:txBody>
      </p:sp>
      <p:sp>
        <p:nvSpPr>
          <p:cNvPr id="12" name="TextBox 11">
            <a:extLst>
              <a:ext uri="{FF2B5EF4-FFF2-40B4-BE49-F238E27FC236}">
                <a16:creationId xmlns:a16="http://schemas.microsoft.com/office/drawing/2014/main" id="{F8D547F6-1846-4492-AC53-6C9CC82CDD62}"/>
              </a:ext>
            </a:extLst>
          </p:cNvPr>
          <p:cNvSpPr txBox="1"/>
          <p:nvPr/>
        </p:nvSpPr>
        <p:spPr>
          <a:xfrm>
            <a:off x="8278586" y="1909972"/>
            <a:ext cx="3243944" cy="3539430"/>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Keeps order in the Court and provides logistical assistance to the Judge and parties while in the courtroom</a:t>
            </a:r>
          </a:p>
        </p:txBody>
      </p:sp>
      <p:pic>
        <p:nvPicPr>
          <p:cNvPr id="6" name="Picture 5">
            <a:extLst>
              <a:ext uri="{FF2B5EF4-FFF2-40B4-BE49-F238E27FC236}">
                <a16:creationId xmlns:a16="http://schemas.microsoft.com/office/drawing/2014/main" id="{2ACFF4B4-7013-49E2-A709-DEDE1AE1DEAB}"/>
              </a:ext>
            </a:extLst>
          </p:cNvPr>
          <p:cNvPicPr>
            <a:picLocks noChangeAspect="1"/>
          </p:cNvPicPr>
          <p:nvPr/>
        </p:nvPicPr>
        <p:blipFill>
          <a:blip r:embed="rId2"/>
          <a:stretch>
            <a:fillRect/>
          </a:stretch>
        </p:blipFill>
        <p:spPr>
          <a:xfrm>
            <a:off x="4715033" y="1662364"/>
            <a:ext cx="2761934" cy="4395754"/>
          </a:xfrm>
          <a:prstGeom prst="rect">
            <a:avLst/>
          </a:prstGeom>
        </p:spPr>
      </p:pic>
    </p:spTree>
    <p:extLst>
      <p:ext uri="{BB962C8B-B14F-4D97-AF65-F5344CB8AC3E}">
        <p14:creationId xmlns:p14="http://schemas.microsoft.com/office/powerpoint/2010/main" val="574381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41795"/>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and Clerk Staff</a:t>
            </a:r>
          </a:p>
        </p:txBody>
      </p:sp>
      <p:sp>
        <p:nvSpPr>
          <p:cNvPr id="11" name="TextBox 10">
            <a:extLst>
              <a:ext uri="{FF2B5EF4-FFF2-40B4-BE49-F238E27FC236}">
                <a16:creationId xmlns:a16="http://schemas.microsoft.com/office/drawing/2014/main" id="{8D81FFBB-00B6-4428-9A4C-642D55DBFE7F}"/>
              </a:ext>
            </a:extLst>
          </p:cNvPr>
          <p:cNvSpPr txBox="1"/>
          <p:nvPr/>
        </p:nvSpPr>
        <p:spPr>
          <a:xfrm>
            <a:off x="582385" y="2971801"/>
            <a:ext cx="3331029" cy="707886"/>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Court Reporter</a:t>
            </a:r>
          </a:p>
        </p:txBody>
      </p:sp>
      <p:sp>
        <p:nvSpPr>
          <p:cNvPr id="12" name="TextBox 11">
            <a:extLst>
              <a:ext uri="{FF2B5EF4-FFF2-40B4-BE49-F238E27FC236}">
                <a16:creationId xmlns:a16="http://schemas.microsoft.com/office/drawing/2014/main" id="{F8D547F6-1846-4492-AC53-6C9CC82CDD62}"/>
              </a:ext>
            </a:extLst>
          </p:cNvPr>
          <p:cNvSpPr txBox="1"/>
          <p:nvPr/>
        </p:nvSpPr>
        <p:spPr>
          <a:xfrm>
            <a:off x="8278585" y="2151727"/>
            <a:ext cx="3243944" cy="2554545"/>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Is responsible for the recording of every spoken word while in the Courtroom</a:t>
            </a:r>
          </a:p>
        </p:txBody>
      </p:sp>
      <p:pic>
        <p:nvPicPr>
          <p:cNvPr id="6" name="Picture 5">
            <a:extLst>
              <a:ext uri="{FF2B5EF4-FFF2-40B4-BE49-F238E27FC236}">
                <a16:creationId xmlns:a16="http://schemas.microsoft.com/office/drawing/2014/main" id="{46544065-1218-486B-A85C-9EB17B0A4107}"/>
              </a:ext>
            </a:extLst>
          </p:cNvPr>
          <p:cNvPicPr>
            <a:picLocks noChangeAspect="1"/>
          </p:cNvPicPr>
          <p:nvPr/>
        </p:nvPicPr>
        <p:blipFill>
          <a:blip r:embed="rId2"/>
          <a:stretch>
            <a:fillRect/>
          </a:stretch>
        </p:blipFill>
        <p:spPr>
          <a:xfrm>
            <a:off x="4430485" y="1388133"/>
            <a:ext cx="3331029" cy="5228072"/>
          </a:xfrm>
          <a:prstGeom prst="rect">
            <a:avLst/>
          </a:prstGeom>
        </p:spPr>
      </p:pic>
    </p:spTree>
    <p:extLst>
      <p:ext uri="{BB962C8B-B14F-4D97-AF65-F5344CB8AC3E}">
        <p14:creationId xmlns:p14="http://schemas.microsoft.com/office/powerpoint/2010/main" val="3488149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E74A38-1621-4AEA-9A0D-38E052B3E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080" y="1886456"/>
            <a:ext cx="4575506" cy="3494128"/>
          </a:xfrm>
          <a:prstGeom prst="rect">
            <a:avLst/>
          </a:prstGeom>
        </p:spPr>
      </p:pic>
      <p:sp>
        <p:nvSpPr>
          <p:cNvPr id="10" name="TextBox 9">
            <a:extLst>
              <a:ext uri="{FF2B5EF4-FFF2-40B4-BE49-F238E27FC236}">
                <a16:creationId xmlns:a16="http://schemas.microsoft.com/office/drawing/2014/main" id="{EFC9F19A-FD81-4376-B52B-CC0FF14F0509}"/>
              </a:ext>
            </a:extLst>
          </p:cNvPr>
          <p:cNvSpPr txBox="1"/>
          <p:nvPr/>
        </p:nvSpPr>
        <p:spPr>
          <a:xfrm>
            <a:off x="824836" y="241795"/>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and Clerk Staff</a:t>
            </a:r>
          </a:p>
        </p:txBody>
      </p:sp>
      <p:sp>
        <p:nvSpPr>
          <p:cNvPr id="11" name="TextBox 10">
            <a:extLst>
              <a:ext uri="{FF2B5EF4-FFF2-40B4-BE49-F238E27FC236}">
                <a16:creationId xmlns:a16="http://schemas.microsoft.com/office/drawing/2014/main" id="{8D81FFBB-00B6-4428-9A4C-642D55DBFE7F}"/>
              </a:ext>
            </a:extLst>
          </p:cNvPr>
          <p:cNvSpPr txBox="1"/>
          <p:nvPr/>
        </p:nvSpPr>
        <p:spPr>
          <a:xfrm>
            <a:off x="582385" y="2971801"/>
            <a:ext cx="3331029" cy="1323439"/>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Courtroom Clerk</a:t>
            </a:r>
          </a:p>
        </p:txBody>
      </p:sp>
      <p:sp>
        <p:nvSpPr>
          <p:cNvPr id="12" name="TextBox 11">
            <a:extLst>
              <a:ext uri="{FF2B5EF4-FFF2-40B4-BE49-F238E27FC236}">
                <a16:creationId xmlns:a16="http://schemas.microsoft.com/office/drawing/2014/main" id="{F8D547F6-1846-4492-AC53-6C9CC82CDD62}"/>
              </a:ext>
            </a:extLst>
          </p:cNvPr>
          <p:cNvSpPr txBox="1"/>
          <p:nvPr/>
        </p:nvSpPr>
        <p:spPr>
          <a:xfrm>
            <a:off x="8278586" y="2110026"/>
            <a:ext cx="3243944" cy="3046988"/>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Administers the oath and documents the details of the courtroom proceedings</a:t>
            </a:r>
          </a:p>
        </p:txBody>
      </p:sp>
    </p:spTree>
    <p:extLst>
      <p:ext uri="{BB962C8B-B14F-4D97-AF65-F5344CB8AC3E}">
        <p14:creationId xmlns:p14="http://schemas.microsoft.com/office/powerpoint/2010/main" val="2060231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41795"/>
            <a:ext cx="10542328" cy="1200329"/>
          </a:xfrm>
          <a:prstGeom prst="rect">
            <a:avLst/>
          </a:prstGeom>
          <a:noFill/>
        </p:spPr>
        <p:txBody>
          <a:bodyPr wrap="square" rtlCol="0">
            <a:spAutoFit/>
          </a:bodyPr>
          <a:lstStyle/>
          <a:p>
            <a:pPr algn="ctr"/>
            <a:r>
              <a:rPr lang="en-US" sz="7200" b="1" dirty="0">
                <a:solidFill>
                  <a:srgbClr val="993300"/>
                </a:solidFill>
                <a:latin typeface="Baskerville Old Face" panose="02020602080505020303" pitchFamily="18" charset="0"/>
              </a:rPr>
              <a:t>Questions?</a:t>
            </a:r>
          </a:p>
        </p:txBody>
      </p:sp>
      <p:pic>
        <p:nvPicPr>
          <p:cNvPr id="6" name="Picture 5">
            <a:extLst>
              <a:ext uri="{FF2B5EF4-FFF2-40B4-BE49-F238E27FC236}">
                <a16:creationId xmlns:a16="http://schemas.microsoft.com/office/drawing/2014/main" id="{2793C3ED-7DA1-4ED9-990A-5322E8F456AF}"/>
              </a:ext>
            </a:extLst>
          </p:cNvPr>
          <p:cNvPicPr>
            <a:picLocks noChangeAspect="1"/>
          </p:cNvPicPr>
          <p:nvPr/>
        </p:nvPicPr>
        <p:blipFill>
          <a:blip r:embed="rId2"/>
          <a:stretch>
            <a:fillRect/>
          </a:stretch>
        </p:blipFill>
        <p:spPr>
          <a:xfrm>
            <a:off x="3213666" y="1598839"/>
            <a:ext cx="5764667" cy="4115672"/>
          </a:xfrm>
          <a:prstGeom prst="rect">
            <a:avLst/>
          </a:prstGeom>
        </p:spPr>
      </p:pic>
    </p:spTree>
    <p:extLst>
      <p:ext uri="{BB962C8B-B14F-4D97-AF65-F5344CB8AC3E}">
        <p14:creationId xmlns:p14="http://schemas.microsoft.com/office/powerpoint/2010/main" val="3482818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18722"/>
          </a:xfrm>
          <a:prstGeom prst="rect">
            <a:avLst/>
          </a:prstGeom>
          <a:pattFill prst="dkVert">
            <a:fgClr>
              <a:srgbClr val="993300"/>
            </a:fgClr>
            <a:bgClr>
              <a:schemeClr val="bg1"/>
            </a:bgClr>
          </a:pattFill>
        </p:spPr>
      </p:pic>
      <p:sp>
        <p:nvSpPr>
          <p:cNvPr id="3" name="Oval 2"/>
          <p:cNvSpPr/>
          <p:nvPr/>
        </p:nvSpPr>
        <p:spPr>
          <a:xfrm>
            <a:off x="457200" y="4441372"/>
            <a:ext cx="2237014" cy="2057400"/>
          </a:xfrm>
          <a:prstGeom prst="ellipse">
            <a:avLst/>
          </a:prstGeom>
          <a:solidFill>
            <a:srgbClr val="993300"/>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CC"/>
                </a:solidFill>
                <a:latin typeface="Baskerville Old Face" panose="02020602080505020303" pitchFamily="18" charset="0"/>
              </a:rPr>
              <a:t>The Court</a:t>
            </a:r>
          </a:p>
        </p:txBody>
      </p:sp>
      <p:sp>
        <p:nvSpPr>
          <p:cNvPr id="6" name="Oval 5"/>
          <p:cNvSpPr/>
          <p:nvPr/>
        </p:nvSpPr>
        <p:spPr>
          <a:xfrm>
            <a:off x="3624943" y="4460848"/>
            <a:ext cx="2237014" cy="2057400"/>
          </a:xfrm>
          <a:prstGeom prst="ellipse">
            <a:avLst/>
          </a:prstGeom>
          <a:solidFill>
            <a:srgbClr val="993300"/>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CC"/>
                </a:solidFill>
                <a:latin typeface="Baskerville Old Face" panose="02020602080505020303" pitchFamily="18" charset="0"/>
              </a:rPr>
              <a:t>Alternative Dispute Resolution Services</a:t>
            </a:r>
          </a:p>
        </p:txBody>
      </p:sp>
      <p:sp>
        <p:nvSpPr>
          <p:cNvPr id="7" name="Oval 6"/>
          <p:cNvSpPr/>
          <p:nvPr/>
        </p:nvSpPr>
        <p:spPr>
          <a:xfrm>
            <a:off x="6580414" y="4441372"/>
            <a:ext cx="2237014" cy="2057400"/>
          </a:xfrm>
          <a:prstGeom prst="ellipse">
            <a:avLst/>
          </a:prstGeom>
          <a:solidFill>
            <a:srgbClr val="993300"/>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CC"/>
                </a:solidFill>
                <a:latin typeface="Baskerville Old Face" panose="02020602080505020303" pitchFamily="18" charset="0"/>
              </a:rPr>
              <a:t>Clerk of the Superior Court</a:t>
            </a:r>
          </a:p>
        </p:txBody>
      </p:sp>
      <p:sp>
        <p:nvSpPr>
          <p:cNvPr id="8" name="Oval 7"/>
          <p:cNvSpPr/>
          <p:nvPr/>
        </p:nvSpPr>
        <p:spPr>
          <a:xfrm>
            <a:off x="9535886" y="4460848"/>
            <a:ext cx="2237014" cy="2057400"/>
          </a:xfrm>
          <a:prstGeom prst="ellipse">
            <a:avLst/>
          </a:prstGeom>
          <a:solidFill>
            <a:srgbClr val="993300"/>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CC"/>
                </a:solidFill>
                <a:latin typeface="Baskerville Old Face" panose="02020602080505020303" pitchFamily="18" charset="0"/>
              </a:rPr>
              <a:t>Legal Counsel</a:t>
            </a:r>
          </a:p>
        </p:txBody>
      </p:sp>
    </p:spTree>
    <p:extLst>
      <p:ext uri="{BB962C8B-B14F-4D97-AF65-F5344CB8AC3E}">
        <p14:creationId xmlns:p14="http://schemas.microsoft.com/office/powerpoint/2010/main" val="212450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Administration</a:t>
            </a:r>
          </a:p>
        </p:txBody>
      </p:sp>
      <p:sp>
        <p:nvSpPr>
          <p:cNvPr id="11" name="TextBox 10">
            <a:extLst>
              <a:ext uri="{FF2B5EF4-FFF2-40B4-BE49-F238E27FC236}">
                <a16:creationId xmlns:a16="http://schemas.microsoft.com/office/drawing/2014/main" id="{8D81FFBB-00B6-4428-9A4C-642D55DBFE7F}"/>
              </a:ext>
            </a:extLst>
          </p:cNvPr>
          <p:cNvSpPr txBox="1"/>
          <p:nvPr/>
        </p:nvSpPr>
        <p:spPr>
          <a:xfrm>
            <a:off x="824836" y="2925634"/>
            <a:ext cx="3331029" cy="707886"/>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C. Rolf Eckel</a:t>
            </a:r>
          </a:p>
        </p:txBody>
      </p:sp>
      <p:sp>
        <p:nvSpPr>
          <p:cNvPr id="12" name="TextBox 11">
            <a:extLst>
              <a:ext uri="{FF2B5EF4-FFF2-40B4-BE49-F238E27FC236}">
                <a16:creationId xmlns:a16="http://schemas.microsoft.com/office/drawing/2014/main" id="{F8D547F6-1846-4492-AC53-6C9CC82CDD62}"/>
              </a:ext>
            </a:extLst>
          </p:cNvPr>
          <p:cNvSpPr txBox="1"/>
          <p:nvPr/>
        </p:nvSpPr>
        <p:spPr>
          <a:xfrm>
            <a:off x="8251371" y="2644170"/>
            <a:ext cx="3243944" cy="1569660"/>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Yavapai County Superior Court Administrator</a:t>
            </a:r>
          </a:p>
        </p:txBody>
      </p:sp>
      <p:pic>
        <p:nvPicPr>
          <p:cNvPr id="3" name="Picture 2">
            <a:extLst>
              <a:ext uri="{FF2B5EF4-FFF2-40B4-BE49-F238E27FC236}">
                <a16:creationId xmlns:a16="http://schemas.microsoft.com/office/drawing/2014/main" id="{338E38D5-85EB-41DE-ABF2-F82C11852402}"/>
              </a:ext>
            </a:extLst>
          </p:cNvPr>
          <p:cNvPicPr>
            <a:picLocks noChangeAspect="1"/>
          </p:cNvPicPr>
          <p:nvPr/>
        </p:nvPicPr>
        <p:blipFill>
          <a:blip r:embed="rId2"/>
          <a:stretch>
            <a:fillRect/>
          </a:stretch>
        </p:blipFill>
        <p:spPr>
          <a:xfrm>
            <a:off x="4825945" y="1788346"/>
            <a:ext cx="2540109" cy="3690347"/>
          </a:xfrm>
          <a:prstGeom prst="rect">
            <a:avLst/>
          </a:prstGeom>
        </p:spPr>
      </p:pic>
    </p:spTree>
    <p:extLst>
      <p:ext uri="{BB962C8B-B14F-4D97-AF65-F5344CB8AC3E}">
        <p14:creationId xmlns:p14="http://schemas.microsoft.com/office/powerpoint/2010/main" val="187200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Administration</a:t>
            </a:r>
          </a:p>
        </p:txBody>
      </p:sp>
      <p:sp>
        <p:nvSpPr>
          <p:cNvPr id="11" name="TextBox 10">
            <a:extLst>
              <a:ext uri="{FF2B5EF4-FFF2-40B4-BE49-F238E27FC236}">
                <a16:creationId xmlns:a16="http://schemas.microsoft.com/office/drawing/2014/main" id="{8D81FFBB-00B6-4428-9A4C-642D55DBFE7F}"/>
              </a:ext>
            </a:extLst>
          </p:cNvPr>
          <p:cNvSpPr txBox="1"/>
          <p:nvPr/>
        </p:nvSpPr>
        <p:spPr>
          <a:xfrm>
            <a:off x="824837" y="5716960"/>
            <a:ext cx="10542327" cy="923330"/>
          </a:xfrm>
          <a:prstGeom prst="rect">
            <a:avLst/>
          </a:prstGeom>
          <a:noFill/>
        </p:spPr>
        <p:txBody>
          <a:bodyPr wrap="square" rtlCol="0">
            <a:spAutoFit/>
          </a:bodyPr>
          <a:lstStyle/>
          <a:p>
            <a:pPr algn="ctr"/>
            <a:r>
              <a:rPr lang="en-US" sz="5400" b="1" dirty="0">
                <a:solidFill>
                  <a:schemeClr val="accent6">
                    <a:lumMod val="50000"/>
                  </a:schemeClr>
                </a:solidFill>
                <a:latin typeface="Baskerville Old Face" panose="02020602080505020303" pitchFamily="18" charset="0"/>
              </a:rPr>
              <a:t>Court Interpreter Services</a:t>
            </a:r>
          </a:p>
        </p:txBody>
      </p:sp>
      <p:sp>
        <p:nvSpPr>
          <p:cNvPr id="5" name="TextBox 4">
            <a:extLst>
              <a:ext uri="{FF2B5EF4-FFF2-40B4-BE49-F238E27FC236}">
                <a16:creationId xmlns:a16="http://schemas.microsoft.com/office/drawing/2014/main" id="{48AC0F8D-6D09-4BA6-84B0-74D335FB227F}"/>
              </a:ext>
            </a:extLst>
          </p:cNvPr>
          <p:cNvSpPr txBox="1"/>
          <p:nvPr/>
        </p:nvSpPr>
        <p:spPr>
          <a:xfrm>
            <a:off x="556076" y="2721114"/>
            <a:ext cx="3331029" cy="707886"/>
          </a:xfrm>
          <a:prstGeom prst="rect">
            <a:avLst/>
          </a:prstGeom>
          <a:noFill/>
        </p:spPr>
        <p:txBody>
          <a:bodyPr wrap="square" rtlCol="0">
            <a:spAutoFit/>
          </a:bodyPr>
          <a:lstStyle/>
          <a:p>
            <a:pPr algn="ctr"/>
            <a:r>
              <a:rPr lang="en-US" sz="4000" b="1" dirty="0">
                <a:solidFill>
                  <a:schemeClr val="accent6">
                    <a:lumMod val="50000"/>
                  </a:schemeClr>
                </a:solidFill>
                <a:latin typeface="Baskerville Old Face" panose="02020602080505020303" pitchFamily="18" charset="0"/>
              </a:rPr>
              <a:t>Carlos Reyes</a:t>
            </a:r>
          </a:p>
        </p:txBody>
      </p:sp>
      <p:pic>
        <p:nvPicPr>
          <p:cNvPr id="3" name="Picture 2">
            <a:extLst>
              <a:ext uri="{FF2B5EF4-FFF2-40B4-BE49-F238E27FC236}">
                <a16:creationId xmlns:a16="http://schemas.microsoft.com/office/drawing/2014/main" id="{61C38C66-84CE-4618-8FCB-63A853A647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764189" y="1993382"/>
            <a:ext cx="4111172" cy="3083379"/>
          </a:xfrm>
          <a:prstGeom prst="rect">
            <a:avLst/>
          </a:prstGeom>
        </p:spPr>
      </p:pic>
      <p:sp>
        <p:nvSpPr>
          <p:cNvPr id="8" name="TextBox 7">
            <a:extLst>
              <a:ext uri="{FF2B5EF4-FFF2-40B4-BE49-F238E27FC236}">
                <a16:creationId xmlns:a16="http://schemas.microsoft.com/office/drawing/2014/main" id="{DD401533-0B87-465A-9E03-88BD4EB39FA3}"/>
              </a:ext>
            </a:extLst>
          </p:cNvPr>
          <p:cNvSpPr txBox="1"/>
          <p:nvPr/>
        </p:nvSpPr>
        <p:spPr>
          <a:xfrm>
            <a:off x="7898416" y="2413337"/>
            <a:ext cx="3331029" cy="1323439"/>
          </a:xfrm>
          <a:prstGeom prst="rect">
            <a:avLst/>
          </a:prstGeom>
          <a:noFill/>
        </p:spPr>
        <p:txBody>
          <a:bodyPr wrap="square" rtlCol="0">
            <a:spAutoFit/>
          </a:bodyPr>
          <a:lstStyle/>
          <a:p>
            <a:pPr algn="ctr"/>
            <a:r>
              <a:rPr lang="en-US" sz="4000" b="1" dirty="0">
                <a:solidFill>
                  <a:schemeClr val="accent6">
                    <a:lumMod val="50000"/>
                  </a:schemeClr>
                </a:solidFill>
                <a:latin typeface="Baskerville Old Face" panose="02020602080505020303" pitchFamily="18" charset="0"/>
              </a:rPr>
              <a:t>Senior Court Interpreter</a:t>
            </a:r>
          </a:p>
        </p:txBody>
      </p:sp>
    </p:spTree>
    <p:extLst>
      <p:ext uri="{BB962C8B-B14F-4D97-AF65-F5344CB8AC3E}">
        <p14:creationId xmlns:p14="http://schemas.microsoft.com/office/powerpoint/2010/main" val="3462018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Administration</a:t>
            </a:r>
          </a:p>
        </p:txBody>
      </p:sp>
      <p:sp>
        <p:nvSpPr>
          <p:cNvPr id="6" name="TextBox 5">
            <a:extLst>
              <a:ext uri="{FF2B5EF4-FFF2-40B4-BE49-F238E27FC236}">
                <a16:creationId xmlns:a16="http://schemas.microsoft.com/office/drawing/2014/main" id="{33247FDB-BCC6-48E8-BFDE-8CB14DA65198}"/>
              </a:ext>
            </a:extLst>
          </p:cNvPr>
          <p:cNvSpPr txBox="1"/>
          <p:nvPr/>
        </p:nvSpPr>
        <p:spPr>
          <a:xfrm>
            <a:off x="283029" y="5559780"/>
            <a:ext cx="11625942"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Alternative Dispute Resolution Services (ADR)</a:t>
            </a:r>
          </a:p>
        </p:txBody>
      </p:sp>
      <p:sp>
        <p:nvSpPr>
          <p:cNvPr id="3" name="Rectangle 2">
            <a:extLst>
              <a:ext uri="{FF2B5EF4-FFF2-40B4-BE49-F238E27FC236}">
                <a16:creationId xmlns:a16="http://schemas.microsoft.com/office/drawing/2014/main" id="{A0927424-0F22-4CD7-917F-80348AAD5B66}"/>
              </a:ext>
            </a:extLst>
          </p:cNvPr>
          <p:cNvSpPr/>
          <p:nvPr/>
        </p:nvSpPr>
        <p:spPr>
          <a:xfrm>
            <a:off x="2535339" y="4922729"/>
            <a:ext cx="7811160" cy="646331"/>
          </a:xfrm>
          <a:prstGeom prst="rect">
            <a:avLst/>
          </a:prstGeom>
        </p:spPr>
        <p:txBody>
          <a:bodyPr wrap="square">
            <a:spAutoFit/>
          </a:bodyPr>
          <a:lstStyle/>
          <a:p>
            <a:pPr algn="ctr"/>
            <a:r>
              <a:rPr lang="en-US" sz="3600" b="1" dirty="0">
                <a:solidFill>
                  <a:srgbClr val="993300"/>
                </a:solidFill>
                <a:latin typeface="Baskerville Old Face" panose="02020602080505020303" pitchFamily="18" charset="0"/>
              </a:rPr>
              <a:t>Christy Kalbach, ADR Program Manager</a:t>
            </a:r>
          </a:p>
        </p:txBody>
      </p:sp>
      <p:pic>
        <p:nvPicPr>
          <p:cNvPr id="7" name="Picture 6" descr="A person with long hair&#10;&#10;Description automatically generated with low confidence">
            <a:extLst>
              <a:ext uri="{FF2B5EF4-FFF2-40B4-BE49-F238E27FC236}">
                <a16:creationId xmlns:a16="http://schemas.microsoft.com/office/drawing/2014/main" id="{53835F70-68EC-4E24-B872-67C9756A0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373" y="1288940"/>
            <a:ext cx="2571750" cy="3429000"/>
          </a:xfrm>
          <a:prstGeom prst="rect">
            <a:avLst/>
          </a:prstGeom>
        </p:spPr>
      </p:pic>
      <p:pic>
        <p:nvPicPr>
          <p:cNvPr id="4" name="Picture 3" descr="A person wearing glasses&#10;&#10;Description automatically generated with low confidence">
            <a:extLst>
              <a:ext uri="{FF2B5EF4-FFF2-40B4-BE49-F238E27FC236}">
                <a16:creationId xmlns:a16="http://schemas.microsoft.com/office/drawing/2014/main" id="{9C461A10-6B86-4762-BDDC-717055E35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530" y="1264417"/>
            <a:ext cx="2667435" cy="3478046"/>
          </a:xfrm>
          <a:prstGeom prst="rect">
            <a:avLst/>
          </a:prstGeom>
        </p:spPr>
      </p:pic>
    </p:spTree>
    <p:extLst>
      <p:ext uri="{BB962C8B-B14F-4D97-AF65-F5344CB8AC3E}">
        <p14:creationId xmlns:p14="http://schemas.microsoft.com/office/powerpoint/2010/main" val="2596300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Administration</a:t>
            </a:r>
          </a:p>
        </p:txBody>
      </p:sp>
      <p:sp>
        <p:nvSpPr>
          <p:cNvPr id="11" name="TextBox 10">
            <a:extLst>
              <a:ext uri="{FF2B5EF4-FFF2-40B4-BE49-F238E27FC236}">
                <a16:creationId xmlns:a16="http://schemas.microsoft.com/office/drawing/2014/main" id="{8D81FFBB-00B6-4428-9A4C-642D55DBFE7F}"/>
              </a:ext>
            </a:extLst>
          </p:cNvPr>
          <p:cNvSpPr txBox="1"/>
          <p:nvPr/>
        </p:nvSpPr>
        <p:spPr>
          <a:xfrm>
            <a:off x="824836" y="2459504"/>
            <a:ext cx="3331029" cy="1938992"/>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Teri Koressel,</a:t>
            </a:r>
          </a:p>
          <a:p>
            <a:pPr algn="ctr"/>
            <a:r>
              <a:rPr lang="en-US" sz="4000" b="1" dirty="0">
                <a:solidFill>
                  <a:srgbClr val="993300"/>
                </a:solidFill>
                <a:latin typeface="Baskerville Old Face" panose="02020602080505020303" pitchFamily="18" charset="0"/>
              </a:rPr>
              <a:t>ADR Program Coordinator</a:t>
            </a:r>
          </a:p>
        </p:txBody>
      </p:sp>
      <p:sp>
        <p:nvSpPr>
          <p:cNvPr id="12" name="TextBox 11">
            <a:extLst>
              <a:ext uri="{FF2B5EF4-FFF2-40B4-BE49-F238E27FC236}">
                <a16:creationId xmlns:a16="http://schemas.microsoft.com/office/drawing/2014/main" id="{F8D547F6-1846-4492-AC53-6C9CC82CDD62}"/>
              </a:ext>
            </a:extLst>
          </p:cNvPr>
          <p:cNvSpPr txBox="1"/>
          <p:nvPr/>
        </p:nvSpPr>
        <p:spPr>
          <a:xfrm>
            <a:off x="7791878" y="2459504"/>
            <a:ext cx="4180115" cy="1938992"/>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Jessica </a:t>
            </a:r>
            <a:r>
              <a:rPr lang="en-US" sz="4000" b="1" dirty="0" err="1">
                <a:solidFill>
                  <a:srgbClr val="993300"/>
                </a:solidFill>
                <a:latin typeface="Baskerville Old Face" panose="02020602080505020303" pitchFamily="18" charset="0"/>
              </a:rPr>
              <a:t>Villafaña</a:t>
            </a:r>
            <a:r>
              <a:rPr lang="en-US" sz="4000" b="1" dirty="0">
                <a:solidFill>
                  <a:srgbClr val="993300"/>
                </a:solidFill>
                <a:latin typeface="Baskerville Old Face" panose="02020602080505020303" pitchFamily="18" charset="0"/>
              </a:rPr>
              <a:t>, Domestic Relations Secretary</a:t>
            </a:r>
          </a:p>
        </p:txBody>
      </p:sp>
      <p:pic>
        <p:nvPicPr>
          <p:cNvPr id="2" name="Picture 1">
            <a:extLst>
              <a:ext uri="{FF2B5EF4-FFF2-40B4-BE49-F238E27FC236}">
                <a16:creationId xmlns:a16="http://schemas.microsoft.com/office/drawing/2014/main" id="{639FDE89-5FA6-4DBF-9118-7DAD6665229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796443" y="1879208"/>
            <a:ext cx="2599114" cy="3697331"/>
          </a:xfrm>
          <a:prstGeom prst="rect">
            <a:avLst/>
          </a:prstGeom>
        </p:spPr>
      </p:pic>
      <p:sp>
        <p:nvSpPr>
          <p:cNvPr id="6" name="TextBox 5">
            <a:extLst>
              <a:ext uri="{FF2B5EF4-FFF2-40B4-BE49-F238E27FC236}">
                <a16:creationId xmlns:a16="http://schemas.microsoft.com/office/drawing/2014/main" id="{79310229-7680-4526-B2C2-75B6D9D69B73}"/>
              </a:ext>
            </a:extLst>
          </p:cNvPr>
          <p:cNvSpPr txBox="1"/>
          <p:nvPr/>
        </p:nvSpPr>
        <p:spPr>
          <a:xfrm>
            <a:off x="346051" y="5799119"/>
            <a:ext cx="11625942"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Alternative Dispute Resolution Services (ADR)</a:t>
            </a:r>
          </a:p>
        </p:txBody>
      </p:sp>
    </p:spTree>
    <p:extLst>
      <p:ext uri="{BB962C8B-B14F-4D97-AF65-F5344CB8AC3E}">
        <p14:creationId xmlns:p14="http://schemas.microsoft.com/office/powerpoint/2010/main" val="3416900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Court Administration</a:t>
            </a:r>
          </a:p>
        </p:txBody>
      </p:sp>
      <p:sp>
        <p:nvSpPr>
          <p:cNvPr id="12" name="TextBox 11">
            <a:extLst>
              <a:ext uri="{FF2B5EF4-FFF2-40B4-BE49-F238E27FC236}">
                <a16:creationId xmlns:a16="http://schemas.microsoft.com/office/drawing/2014/main" id="{F8D547F6-1846-4492-AC53-6C9CC82CDD62}"/>
              </a:ext>
            </a:extLst>
          </p:cNvPr>
          <p:cNvSpPr txBox="1"/>
          <p:nvPr/>
        </p:nvSpPr>
        <p:spPr>
          <a:xfrm>
            <a:off x="1100051" y="1241129"/>
            <a:ext cx="9991898" cy="5940088"/>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Shannon Muñoz, Family Law Navigator</a:t>
            </a:r>
          </a:p>
          <a:p>
            <a:pPr algn="ctr"/>
            <a:endParaRPr lang="en-US" sz="2000" b="1" dirty="0">
              <a:solidFill>
                <a:srgbClr val="993300"/>
              </a:solidFill>
              <a:latin typeface="Baskerville Old Face" panose="02020602080505020303" pitchFamily="18" charset="0"/>
            </a:endParaRPr>
          </a:p>
          <a:p>
            <a:pPr algn="ctr"/>
            <a:r>
              <a:rPr lang="en-US" sz="4000" b="1" dirty="0">
                <a:solidFill>
                  <a:srgbClr val="993300"/>
                </a:solidFill>
                <a:latin typeface="Baskerville Old Face" panose="02020602080505020303" pitchFamily="18" charset="0"/>
              </a:rPr>
              <a:t>Assistance with:</a:t>
            </a:r>
          </a:p>
          <a:p>
            <a:pPr algn="ctr"/>
            <a:endParaRPr lang="en-US" sz="2000" b="1" dirty="0">
              <a:solidFill>
                <a:srgbClr val="993300"/>
              </a:solidFill>
              <a:latin typeface="Baskerville Old Face" panose="02020602080505020303" pitchFamily="18" charset="0"/>
            </a:endParaRPr>
          </a:p>
          <a:p>
            <a:pPr algn="ctr"/>
            <a:r>
              <a:rPr lang="en-US" sz="4000" b="1" dirty="0">
                <a:solidFill>
                  <a:srgbClr val="993300"/>
                </a:solidFill>
                <a:latin typeface="Baskerville Old Face" panose="02020602080505020303" pitchFamily="18" charset="0"/>
              </a:rPr>
              <a:t>Learning about the family law case flow process</a:t>
            </a:r>
          </a:p>
          <a:p>
            <a:pPr algn="ctr"/>
            <a:r>
              <a:rPr lang="en-US" sz="4000" b="1" dirty="0">
                <a:solidFill>
                  <a:srgbClr val="993300"/>
                </a:solidFill>
                <a:latin typeface="Baskerville Old Face" panose="02020602080505020303" pitchFamily="18" charset="0"/>
              </a:rPr>
              <a:t>Reviewing completed forms for completeness</a:t>
            </a:r>
          </a:p>
          <a:p>
            <a:pPr algn="ctr"/>
            <a:r>
              <a:rPr lang="en-US" sz="4000" b="1" dirty="0">
                <a:solidFill>
                  <a:srgbClr val="993300"/>
                </a:solidFill>
                <a:latin typeface="Baskerville Old Face" panose="02020602080505020303" pitchFamily="18" charset="0"/>
              </a:rPr>
              <a:t>Providing Resources</a:t>
            </a:r>
          </a:p>
          <a:p>
            <a:pPr algn="ctr"/>
            <a:endParaRPr lang="en-US" sz="2000" b="1" dirty="0">
              <a:solidFill>
                <a:srgbClr val="993300"/>
              </a:solidFill>
              <a:latin typeface="Baskerville Old Face" panose="02020602080505020303" pitchFamily="18" charset="0"/>
            </a:endParaRPr>
          </a:p>
          <a:p>
            <a:pPr algn="ctr"/>
            <a:r>
              <a:rPr lang="en-US" sz="4000" b="1" dirty="0">
                <a:solidFill>
                  <a:srgbClr val="993300"/>
                </a:solidFill>
                <a:latin typeface="Baskerville Old Face" panose="02020602080505020303" pitchFamily="18" charset="0"/>
              </a:rPr>
              <a:t>Contact: (928) 777-3082 or YavapaiFLN@courts.az.gov</a:t>
            </a:r>
          </a:p>
          <a:p>
            <a:pPr algn="ctr"/>
            <a:endParaRPr lang="en-US" sz="4000" b="1" dirty="0">
              <a:solidFill>
                <a:srgbClr val="993300"/>
              </a:solidFill>
              <a:latin typeface="Baskerville Old Face" panose="02020602080505020303" pitchFamily="18" charset="0"/>
            </a:endParaRPr>
          </a:p>
        </p:txBody>
      </p:sp>
    </p:spTree>
    <p:extLst>
      <p:ext uri="{BB962C8B-B14F-4D97-AF65-F5344CB8AC3E}">
        <p14:creationId xmlns:p14="http://schemas.microsoft.com/office/powerpoint/2010/main" val="1143155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24A4AB-265D-4A2B-8B5A-F3FE5A224845}"/>
              </a:ext>
            </a:extLst>
          </p:cNvPr>
          <p:cNvSpPr txBox="1"/>
          <p:nvPr/>
        </p:nvSpPr>
        <p:spPr>
          <a:xfrm>
            <a:off x="244929" y="225466"/>
            <a:ext cx="11625942"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Alternative Dispute Resolution Services (ADR)</a:t>
            </a:r>
          </a:p>
        </p:txBody>
      </p:sp>
      <p:sp>
        <p:nvSpPr>
          <p:cNvPr id="4" name="TextBox 3">
            <a:extLst>
              <a:ext uri="{FF2B5EF4-FFF2-40B4-BE49-F238E27FC236}">
                <a16:creationId xmlns:a16="http://schemas.microsoft.com/office/drawing/2014/main" id="{888CC9FA-F950-4908-B84D-5E528A346F34}"/>
              </a:ext>
            </a:extLst>
          </p:cNvPr>
          <p:cNvSpPr txBox="1"/>
          <p:nvPr/>
        </p:nvSpPr>
        <p:spPr>
          <a:xfrm>
            <a:off x="2038350" y="5568042"/>
            <a:ext cx="8039100"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Conciliation Counseling</a:t>
            </a:r>
          </a:p>
        </p:txBody>
      </p:sp>
      <p:pic>
        <p:nvPicPr>
          <p:cNvPr id="5" name="Picture 4">
            <a:extLst>
              <a:ext uri="{FF2B5EF4-FFF2-40B4-BE49-F238E27FC236}">
                <a16:creationId xmlns:a16="http://schemas.microsoft.com/office/drawing/2014/main" id="{B60E2BA4-CBD4-44D2-BBD3-2118D237BF35}"/>
              </a:ext>
            </a:extLst>
          </p:cNvPr>
          <p:cNvPicPr>
            <a:picLocks noChangeAspect="1"/>
          </p:cNvPicPr>
          <p:nvPr/>
        </p:nvPicPr>
        <p:blipFill>
          <a:blip r:embed="rId2"/>
          <a:stretch>
            <a:fillRect/>
          </a:stretch>
        </p:blipFill>
        <p:spPr>
          <a:xfrm>
            <a:off x="3295650" y="1497740"/>
            <a:ext cx="5524500" cy="3629025"/>
          </a:xfrm>
          <a:prstGeom prst="rect">
            <a:avLst/>
          </a:prstGeom>
        </p:spPr>
      </p:pic>
    </p:spTree>
    <p:extLst>
      <p:ext uri="{BB962C8B-B14F-4D97-AF65-F5344CB8AC3E}">
        <p14:creationId xmlns:p14="http://schemas.microsoft.com/office/powerpoint/2010/main" val="1134723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24A4AB-265D-4A2B-8B5A-F3FE5A224845}"/>
              </a:ext>
            </a:extLst>
          </p:cNvPr>
          <p:cNvSpPr txBox="1"/>
          <p:nvPr/>
        </p:nvSpPr>
        <p:spPr>
          <a:xfrm>
            <a:off x="244929" y="225466"/>
            <a:ext cx="11625942"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Alternative Dispute Resolution Services (ADR)</a:t>
            </a:r>
          </a:p>
        </p:txBody>
      </p:sp>
      <p:sp>
        <p:nvSpPr>
          <p:cNvPr id="4" name="TextBox 3">
            <a:extLst>
              <a:ext uri="{FF2B5EF4-FFF2-40B4-BE49-F238E27FC236}">
                <a16:creationId xmlns:a16="http://schemas.microsoft.com/office/drawing/2014/main" id="{888CC9FA-F950-4908-B84D-5E528A346F34}"/>
              </a:ext>
            </a:extLst>
          </p:cNvPr>
          <p:cNvSpPr txBox="1"/>
          <p:nvPr/>
        </p:nvSpPr>
        <p:spPr>
          <a:xfrm>
            <a:off x="2038350" y="5288340"/>
            <a:ext cx="8039100" cy="156966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Legal Decision Making &amp; </a:t>
            </a:r>
          </a:p>
          <a:p>
            <a:pPr algn="ctr"/>
            <a:r>
              <a:rPr lang="en-US" sz="4800" b="1" dirty="0">
                <a:solidFill>
                  <a:srgbClr val="993300"/>
                </a:solidFill>
                <a:latin typeface="Baskerville Old Face" panose="02020602080505020303" pitchFamily="18" charset="0"/>
              </a:rPr>
              <a:t>Parenting Time Mediation</a:t>
            </a:r>
          </a:p>
        </p:txBody>
      </p:sp>
      <p:pic>
        <p:nvPicPr>
          <p:cNvPr id="3" name="Picture 2">
            <a:extLst>
              <a:ext uri="{FF2B5EF4-FFF2-40B4-BE49-F238E27FC236}">
                <a16:creationId xmlns:a16="http://schemas.microsoft.com/office/drawing/2014/main" id="{8BF7A838-0567-46E1-B4D6-CE306437CDC8}"/>
              </a:ext>
            </a:extLst>
          </p:cNvPr>
          <p:cNvPicPr>
            <a:picLocks noChangeAspect="1"/>
          </p:cNvPicPr>
          <p:nvPr/>
        </p:nvPicPr>
        <p:blipFill>
          <a:blip r:embed="rId2"/>
          <a:stretch>
            <a:fillRect/>
          </a:stretch>
        </p:blipFill>
        <p:spPr>
          <a:xfrm>
            <a:off x="4600208" y="1056463"/>
            <a:ext cx="2991583" cy="4251197"/>
          </a:xfrm>
          <a:prstGeom prst="rect">
            <a:avLst/>
          </a:prstGeom>
        </p:spPr>
      </p:pic>
    </p:spTree>
    <p:extLst>
      <p:ext uri="{BB962C8B-B14F-4D97-AF65-F5344CB8AC3E}">
        <p14:creationId xmlns:p14="http://schemas.microsoft.com/office/powerpoint/2010/main" val="772638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24A4AB-265D-4A2B-8B5A-F3FE5A224845}"/>
              </a:ext>
            </a:extLst>
          </p:cNvPr>
          <p:cNvSpPr txBox="1"/>
          <p:nvPr/>
        </p:nvSpPr>
        <p:spPr>
          <a:xfrm>
            <a:off x="244929" y="225466"/>
            <a:ext cx="11625942"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Alternative Dispute Resolution Services (ADR)</a:t>
            </a:r>
          </a:p>
        </p:txBody>
      </p:sp>
      <p:sp>
        <p:nvSpPr>
          <p:cNvPr id="4" name="TextBox 3">
            <a:extLst>
              <a:ext uri="{FF2B5EF4-FFF2-40B4-BE49-F238E27FC236}">
                <a16:creationId xmlns:a16="http://schemas.microsoft.com/office/drawing/2014/main" id="{888CC9FA-F950-4908-B84D-5E528A346F34}"/>
              </a:ext>
            </a:extLst>
          </p:cNvPr>
          <p:cNvSpPr txBox="1"/>
          <p:nvPr/>
        </p:nvSpPr>
        <p:spPr>
          <a:xfrm>
            <a:off x="244929" y="5288340"/>
            <a:ext cx="11625942" cy="1231106"/>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Parent Education</a:t>
            </a:r>
          </a:p>
          <a:p>
            <a:pPr algn="ctr"/>
            <a:r>
              <a:rPr lang="en-US" sz="2600" i="1" dirty="0">
                <a:solidFill>
                  <a:srgbClr val="993300"/>
                </a:solidFill>
                <a:latin typeface="Baskerville Old Face" panose="02020602080505020303" pitchFamily="18" charset="0"/>
              </a:rPr>
              <a:t>Parenting Time Guidelines and many other resources are available in the online course</a:t>
            </a:r>
          </a:p>
        </p:txBody>
      </p:sp>
      <p:pic>
        <p:nvPicPr>
          <p:cNvPr id="5" name="Picture 4">
            <a:extLst>
              <a:ext uri="{FF2B5EF4-FFF2-40B4-BE49-F238E27FC236}">
                <a16:creationId xmlns:a16="http://schemas.microsoft.com/office/drawing/2014/main" id="{56214676-5FBE-4100-B8FC-4D5A932256E8}"/>
              </a:ext>
            </a:extLst>
          </p:cNvPr>
          <p:cNvPicPr>
            <a:picLocks noChangeAspect="1"/>
          </p:cNvPicPr>
          <p:nvPr/>
        </p:nvPicPr>
        <p:blipFill>
          <a:blip r:embed="rId2"/>
          <a:stretch>
            <a:fillRect/>
          </a:stretch>
        </p:blipFill>
        <p:spPr>
          <a:xfrm>
            <a:off x="3499122" y="1292887"/>
            <a:ext cx="5117556" cy="3759029"/>
          </a:xfrm>
          <a:prstGeom prst="rect">
            <a:avLst/>
          </a:prstGeom>
        </p:spPr>
      </p:pic>
    </p:spTree>
    <p:extLst>
      <p:ext uri="{BB962C8B-B14F-4D97-AF65-F5344CB8AC3E}">
        <p14:creationId xmlns:p14="http://schemas.microsoft.com/office/powerpoint/2010/main" val="2999771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24A4AB-265D-4A2B-8B5A-F3FE5A224845}"/>
              </a:ext>
            </a:extLst>
          </p:cNvPr>
          <p:cNvSpPr txBox="1"/>
          <p:nvPr/>
        </p:nvSpPr>
        <p:spPr>
          <a:xfrm>
            <a:off x="244929" y="225466"/>
            <a:ext cx="11625942"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Alternative Dispute Resolution Services (ADR)</a:t>
            </a:r>
          </a:p>
        </p:txBody>
      </p:sp>
      <p:sp>
        <p:nvSpPr>
          <p:cNvPr id="4" name="TextBox 3">
            <a:extLst>
              <a:ext uri="{FF2B5EF4-FFF2-40B4-BE49-F238E27FC236}">
                <a16:creationId xmlns:a16="http://schemas.microsoft.com/office/drawing/2014/main" id="{888CC9FA-F950-4908-B84D-5E528A346F34}"/>
              </a:ext>
            </a:extLst>
          </p:cNvPr>
          <p:cNvSpPr txBox="1"/>
          <p:nvPr/>
        </p:nvSpPr>
        <p:spPr>
          <a:xfrm>
            <a:off x="2038350" y="5568042"/>
            <a:ext cx="8039100"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Civil Mediation</a:t>
            </a:r>
          </a:p>
        </p:txBody>
      </p:sp>
      <p:pic>
        <p:nvPicPr>
          <p:cNvPr id="6" name="Picture 5">
            <a:extLst>
              <a:ext uri="{FF2B5EF4-FFF2-40B4-BE49-F238E27FC236}">
                <a16:creationId xmlns:a16="http://schemas.microsoft.com/office/drawing/2014/main" id="{3179DFAF-7E25-48F8-97CC-49FF997BDACE}"/>
              </a:ext>
            </a:extLst>
          </p:cNvPr>
          <p:cNvPicPr>
            <a:picLocks noChangeAspect="1"/>
          </p:cNvPicPr>
          <p:nvPr/>
        </p:nvPicPr>
        <p:blipFill>
          <a:blip r:embed="rId2"/>
          <a:stretch>
            <a:fillRect/>
          </a:stretch>
        </p:blipFill>
        <p:spPr>
          <a:xfrm>
            <a:off x="8729448" y="1444248"/>
            <a:ext cx="2767746" cy="2701847"/>
          </a:xfrm>
          <a:prstGeom prst="rect">
            <a:avLst/>
          </a:prstGeom>
        </p:spPr>
      </p:pic>
      <p:pic>
        <p:nvPicPr>
          <p:cNvPr id="7" name="Picture 6">
            <a:extLst>
              <a:ext uri="{FF2B5EF4-FFF2-40B4-BE49-F238E27FC236}">
                <a16:creationId xmlns:a16="http://schemas.microsoft.com/office/drawing/2014/main" id="{3FDE2DFE-427A-453A-84B0-99C46F9DA559}"/>
              </a:ext>
            </a:extLst>
          </p:cNvPr>
          <p:cNvPicPr>
            <a:picLocks noChangeAspect="1"/>
          </p:cNvPicPr>
          <p:nvPr/>
        </p:nvPicPr>
        <p:blipFill>
          <a:blip r:embed="rId3"/>
          <a:stretch>
            <a:fillRect/>
          </a:stretch>
        </p:blipFill>
        <p:spPr>
          <a:xfrm>
            <a:off x="4203639" y="2294800"/>
            <a:ext cx="4087690" cy="2093493"/>
          </a:xfrm>
          <a:prstGeom prst="rect">
            <a:avLst/>
          </a:prstGeom>
        </p:spPr>
      </p:pic>
      <p:pic>
        <p:nvPicPr>
          <p:cNvPr id="8" name="Picture 7">
            <a:extLst>
              <a:ext uri="{FF2B5EF4-FFF2-40B4-BE49-F238E27FC236}">
                <a16:creationId xmlns:a16="http://schemas.microsoft.com/office/drawing/2014/main" id="{99596B2B-B418-43E7-8784-96F3B3B438ED}"/>
              </a:ext>
            </a:extLst>
          </p:cNvPr>
          <p:cNvPicPr>
            <a:picLocks noChangeAspect="1"/>
          </p:cNvPicPr>
          <p:nvPr/>
        </p:nvPicPr>
        <p:blipFill>
          <a:blip r:embed="rId4"/>
          <a:stretch>
            <a:fillRect/>
          </a:stretch>
        </p:blipFill>
        <p:spPr>
          <a:xfrm>
            <a:off x="694806" y="2294800"/>
            <a:ext cx="2839487" cy="3688740"/>
          </a:xfrm>
          <a:prstGeom prst="rect">
            <a:avLst/>
          </a:prstGeom>
        </p:spPr>
      </p:pic>
    </p:spTree>
    <p:extLst>
      <p:ext uri="{BB962C8B-B14F-4D97-AF65-F5344CB8AC3E}">
        <p14:creationId xmlns:p14="http://schemas.microsoft.com/office/powerpoint/2010/main" val="30022982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24A4AB-265D-4A2B-8B5A-F3FE5A224845}"/>
              </a:ext>
            </a:extLst>
          </p:cNvPr>
          <p:cNvSpPr txBox="1"/>
          <p:nvPr/>
        </p:nvSpPr>
        <p:spPr>
          <a:xfrm>
            <a:off x="244929" y="225466"/>
            <a:ext cx="11625942"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Alternative Dispute Resolution Services (ADR)</a:t>
            </a:r>
          </a:p>
        </p:txBody>
      </p:sp>
      <p:sp>
        <p:nvSpPr>
          <p:cNvPr id="4" name="TextBox 3">
            <a:extLst>
              <a:ext uri="{FF2B5EF4-FFF2-40B4-BE49-F238E27FC236}">
                <a16:creationId xmlns:a16="http://schemas.microsoft.com/office/drawing/2014/main" id="{888CC9FA-F950-4908-B84D-5E528A346F34}"/>
              </a:ext>
            </a:extLst>
          </p:cNvPr>
          <p:cNvSpPr txBox="1"/>
          <p:nvPr/>
        </p:nvSpPr>
        <p:spPr>
          <a:xfrm>
            <a:off x="244929" y="5288340"/>
            <a:ext cx="11625942" cy="1446550"/>
          </a:xfrm>
          <a:prstGeom prst="rect">
            <a:avLst/>
          </a:prstGeom>
          <a:noFill/>
        </p:spPr>
        <p:txBody>
          <a:bodyPr wrap="square" rtlCol="0">
            <a:spAutoFit/>
          </a:bodyPr>
          <a:lstStyle/>
          <a:p>
            <a:pPr algn="ctr"/>
            <a:r>
              <a:rPr lang="en-US" sz="8800" b="1" dirty="0">
                <a:solidFill>
                  <a:srgbClr val="993300"/>
                </a:solidFill>
                <a:latin typeface="Baskerville Old Face" panose="02020602080505020303" pitchFamily="18" charset="0"/>
              </a:rPr>
              <a:t>Questions?</a:t>
            </a:r>
          </a:p>
        </p:txBody>
      </p:sp>
      <p:pic>
        <p:nvPicPr>
          <p:cNvPr id="6" name="Picture 5">
            <a:extLst>
              <a:ext uri="{FF2B5EF4-FFF2-40B4-BE49-F238E27FC236}">
                <a16:creationId xmlns:a16="http://schemas.microsoft.com/office/drawing/2014/main" id="{8B572D7B-E6C9-4242-934D-DD426BB867D8}"/>
              </a:ext>
            </a:extLst>
          </p:cNvPr>
          <p:cNvPicPr>
            <a:picLocks noChangeAspect="1"/>
          </p:cNvPicPr>
          <p:nvPr/>
        </p:nvPicPr>
        <p:blipFill>
          <a:blip r:embed="rId2"/>
          <a:stretch>
            <a:fillRect/>
          </a:stretch>
        </p:blipFill>
        <p:spPr>
          <a:xfrm>
            <a:off x="2705100" y="1215014"/>
            <a:ext cx="6781800" cy="3914775"/>
          </a:xfrm>
          <a:prstGeom prst="rect">
            <a:avLst/>
          </a:prstGeom>
        </p:spPr>
      </p:pic>
    </p:spTree>
    <p:extLst>
      <p:ext uri="{BB962C8B-B14F-4D97-AF65-F5344CB8AC3E}">
        <p14:creationId xmlns:p14="http://schemas.microsoft.com/office/powerpoint/2010/main" val="1839471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John D. Napper</a:t>
            </a: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Presiding Judge</a:t>
            </a:r>
          </a:p>
          <a:p>
            <a:r>
              <a:rPr lang="en-US" dirty="0">
                <a:solidFill>
                  <a:srgbClr val="FFFFCC"/>
                </a:solidFill>
                <a:latin typeface="Baskerville Old Face" panose="02020602080505020303" pitchFamily="18" charset="0"/>
              </a:rPr>
              <a:t>Division 2</a:t>
            </a:r>
          </a:p>
          <a:p>
            <a:r>
              <a:rPr lang="en-US" dirty="0">
                <a:solidFill>
                  <a:srgbClr val="FFFFCC"/>
                </a:solidFill>
                <a:latin typeface="Baskerville Old Face" panose="02020602080505020303" pitchFamily="18" charset="0"/>
              </a:rPr>
              <a:t>Superior Court Yavapai County</a:t>
            </a:r>
          </a:p>
        </p:txBody>
      </p:sp>
      <p:pic>
        <p:nvPicPr>
          <p:cNvPr id="8" name="Picture 7">
            <a:extLst>
              <a:ext uri="{FF2B5EF4-FFF2-40B4-BE49-F238E27FC236}">
                <a16:creationId xmlns:a16="http://schemas.microsoft.com/office/drawing/2014/main" id="{D267D1D4-767D-4754-A237-E97E950F6A0D}"/>
              </a:ext>
            </a:extLst>
          </p:cNvPr>
          <p:cNvPicPr>
            <a:picLocks noChangeAspect="1"/>
          </p:cNvPicPr>
          <p:nvPr/>
        </p:nvPicPr>
        <p:blipFill>
          <a:blip r:embed="rId3"/>
          <a:stretch>
            <a:fillRect/>
          </a:stretch>
        </p:blipFill>
        <p:spPr>
          <a:xfrm>
            <a:off x="2356186" y="999334"/>
            <a:ext cx="2749214" cy="3816429"/>
          </a:xfrm>
          <a:prstGeom prst="rect">
            <a:avLst/>
          </a:prstGeom>
        </p:spPr>
      </p:pic>
    </p:spTree>
    <p:extLst>
      <p:ext uri="{BB962C8B-B14F-4D97-AF65-F5344CB8AC3E}">
        <p14:creationId xmlns:p14="http://schemas.microsoft.com/office/powerpoint/2010/main" val="35045270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11" name="TextBox 10">
            <a:extLst>
              <a:ext uri="{FF2B5EF4-FFF2-40B4-BE49-F238E27FC236}">
                <a16:creationId xmlns:a16="http://schemas.microsoft.com/office/drawing/2014/main" id="{8D81FFBB-00B6-4428-9A4C-642D55DBFE7F}"/>
              </a:ext>
            </a:extLst>
          </p:cNvPr>
          <p:cNvSpPr txBox="1"/>
          <p:nvPr/>
        </p:nvSpPr>
        <p:spPr>
          <a:xfrm>
            <a:off x="824836" y="2644170"/>
            <a:ext cx="3331029" cy="1938992"/>
          </a:xfrm>
          <a:prstGeom prst="rect">
            <a:avLst/>
          </a:prstGeom>
          <a:noFill/>
        </p:spPr>
        <p:txBody>
          <a:bodyPr wrap="square" rtlCol="0">
            <a:spAutoFit/>
          </a:bodyPr>
          <a:lstStyle/>
          <a:p>
            <a:pPr algn="ctr"/>
            <a:r>
              <a:rPr lang="en-US" sz="4000" b="1" dirty="0">
                <a:solidFill>
                  <a:srgbClr val="993300"/>
                </a:solidFill>
                <a:latin typeface="Baskerville Old Face" panose="02020602080505020303" pitchFamily="18" charset="0"/>
              </a:rPr>
              <a:t>Honorable</a:t>
            </a:r>
          </a:p>
          <a:p>
            <a:pPr algn="ctr"/>
            <a:r>
              <a:rPr lang="en-US" sz="4000" b="1" dirty="0">
                <a:solidFill>
                  <a:srgbClr val="993300"/>
                </a:solidFill>
                <a:latin typeface="Baskerville Old Face" panose="02020602080505020303" pitchFamily="18" charset="0"/>
              </a:rPr>
              <a:t>Donna McQuality</a:t>
            </a:r>
          </a:p>
        </p:txBody>
      </p:sp>
      <p:sp>
        <p:nvSpPr>
          <p:cNvPr id="12" name="TextBox 11">
            <a:extLst>
              <a:ext uri="{FF2B5EF4-FFF2-40B4-BE49-F238E27FC236}">
                <a16:creationId xmlns:a16="http://schemas.microsoft.com/office/drawing/2014/main" id="{F8D547F6-1846-4492-AC53-6C9CC82CDD62}"/>
              </a:ext>
            </a:extLst>
          </p:cNvPr>
          <p:cNvSpPr txBox="1"/>
          <p:nvPr/>
        </p:nvSpPr>
        <p:spPr>
          <a:xfrm>
            <a:off x="8251371" y="2644170"/>
            <a:ext cx="3243944" cy="1569660"/>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Yavapai County Clerk of the Superior Court</a:t>
            </a:r>
          </a:p>
        </p:txBody>
      </p:sp>
      <p:pic>
        <p:nvPicPr>
          <p:cNvPr id="3" name="Picture 2">
            <a:extLst>
              <a:ext uri="{FF2B5EF4-FFF2-40B4-BE49-F238E27FC236}">
                <a16:creationId xmlns:a16="http://schemas.microsoft.com/office/drawing/2014/main" id="{ABACB889-0751-441E-B7B3-A9D33EEC77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2188" y="1729633"/>
            <a:ext cx="2707623" cy="4061434"/>
          </a:xfrm>
          <a:prstGeom prst="rect">
            <a:avLst/>
          </a:prstGeom>
        </p:spPr>
      </p:pic>
    </p:spTree>
    <p:extLst>
      <p:ext uri="{BB962C8B-B14F-4D97-AF65-F5344CB8AC3E}">
        <p14:creationId xmlns:p14="http://schemas.microsoft.com/office/powerpoint/2010/main" val="2454611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769FA9-2381-4FE8-A09D-AA713C81F44D}"/>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pic>
        <p:nvPicPr>
          <p:cNvPr id="3" name="Picture 2">
            <a:extLst>
              <a:ext uri="{FF2B5EF4-FFF2-40B4-BE49-F238E27FC236}">
                <a16:creationId xmlns:a16="http://schemas.microsoft.com/office/drawing/2014/main" id="{1D27DD49-5429-43A1-93B1-90A4703BAC44}"/>
              </a:ext>
            </a:extLst>
          </p:cNvPr>
          <p:cNvPicPr>
            <a:picLocks noChangeAspect="1"/>
          </p:cNvPicPr>
          <p:nvPr/>
        </p:nvPicPr>
        <p:blipFill>
          <a:blip r:embed="rId2"/>
          <a:stretch>
            <a:fillRect/>
          </a:stretch>
        </p:blipFill>
        <p:spPr>
          <a:xfrm>
            <a:off x="1210175" y="1362326"/>
            <a:ext cx="3329739" cy="5056730"/>
          </a:xfrm>
          <a:prstGeom prst="rect">
            <a:avLst/>
          </a:prstGeom>
        </p:spPr>
      </p:pic>
      <p:sp>
        <p:nvSpPr>
          <p:cNvPr id="4" name="TextBox 3">
            <a:extLst>
              <a:ext uri="{FF2B5EF4-FFF2-40B4-BE49-F238E27FC236}">
                <a16:creationId xmlns:a16="http://schemas.microsoft.com/office/drawing/2014/main" id="{223C26A5-95AA-4BE8-922F-8FA8860D7BF3}"/>
              </a:ext>
            </a:extLst>
          </p:cNvPr>
          <p:cNvSpPr txBox="1"/>
          <p:nvPr/>
        </p:nvSpPr>
        <p:spPr>
          <a:xfrm>
            <a:off x="5374105" y="1989221"/>
            <a:ext cx="5993059" cy="3477875"/>
          </a:xfrm>
          <a:prstGeom prst="rect">
            <a:avLst/>
          </a:prstGeom>
          <a:noFill/>
        </p:spPr>
        <p:txBody>
          <a:bodyPr wrap="square" rtlCol="0">
            <a:spAutoFit/>
          </a:bodyPr>
          <a:lstStyle/>
          <a:p>
            <a:pPr algn="ctr"/>
            <a:r>
              <a:rPr lang="en-US" sz="4400" dirty="0">
                <a:solidFill>
                  <a:srgbClr val="993300"/>
                </a:solidFill>
                <a:latin typeface="Baskerville Old Face" panose="02020602080505020303" pitchFamily="18" charset="0"/>
              </a:rPr>
              <a:t>The Clerk of the Superior Court is the keeper of the record and keeps all original documents for the record. </a:t>
            </a:r>
          </a:p>
        </p:txBody>
      </p:sp>
    </p:spTree>
    <p:extLst>
      <p:ext uri="{BB962C8B-B14F-4D97-AF65-F5344CB8AC3E}">
        <p14:creationId xmlns:p14="http://schemas.microsoft.com/office/powerpoint/2010/main" val="34781054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1002629" y="5589947"/>
            <a:ext cx="10186737" cy="954107"/>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The dissolution of marriage begins when you or your spouse files a “Petition for Dissolution of Marriage” with or without minor children. </a:t>
            </a:r>
          </a:p>
        </p:txBody>
      </p:sp>
      <p:pic>
        <p:nvPicPr>
          <p:cNvPr id="4" name="Picture 3">
            <a:extLst>
              <a:ext uri="{FF2B5EF4-FFF2-40B4-BE49-F238E27FC236}">
                <a16:creationId xmlns:a16="http://schemas.microsoft.com/office/drawing/2014/main" id="{2F58E7E0-8C8B-4B88-B470-A77757222EA8}"/>
              </a:ext>
            </a:extLst>
          </p:cNvPr>
          <p:cNvPicPr>
            <a:picLocks noChangeAspect="1"/>
          </p:cNvPicPr>
          <p:nvPr/>
        </p:nvPicPr>
        <p:blipFill>
          <a:blip r:embed="rId2"/>
          <a:stretch>
            <a:fillRect/>
          </a:stretch>
        </p:blipFill>
        <p:spPr>
          <a:xfrm>
            <a:off x="3734751" y="2415022"/>
            <a:ext cx="4722495" cy="2939787"/>
          </a:xfrm>
          <a:prstGeom prst="rect">
            <a:avLst/>
          </a:prstGeom>
        </p:spPr>
      </p:pic>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Starting Your Case</a:t>
            </a:r>
          </a:p>
        </p:txBody>
      </p:sp>
    </p:spTree>
    <p:extLst>
      <p:ext uri="{BB962C8B-B14F-4D97-AF65-F5344CB8AC3E}">
        <p14:creationId xmlns:p14="http://schemas.microsoft.com/office/powerpoint/2010/main" val="28878193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2" name="TextBox 1">
            <a:extLst>
              <a:ext uri="{FF2B5EF4-FFF2-40B4-BE49-F238E27FC236}">
                <a16:creationId xmlns:a16="http://schemas.microsoft.com/office/drawing/2014/main" id="{5DCAE399-CC5D-4240-B3BE-88A198A724E3}"/>
              </a:ext>
            </a:extLst>
          </p:cNvPr>
          <p:cNvSpPr txBox="1"/>
          <p:nvPr/>
        </p:nvSpPr>
        <p:spPr>
          <a:xfrm>
            <a:off x="1427747" y="1780674"/>
            <a:ext cx="9368590" cy="3816429"/>
          </a:xfrm>
          <a:prstGeom prst="rect">
            <a:avLst/>
          </a:prstGeom>
          <a:noFill/>
        </p:spPr>
        <p:txBody>
          <a:bodyPr wrap="square" rtlCol="0">
            <a:spAutoFit/>
          </a:bodyPr>
          <a:lstStyle/>
          <a:p>
            <a:r>
              <a:rPr lang="en-US" sz="2800" dirty="0">
                <a:solidFill>
                  <a:srgbClr val="993300"/>
                </a:solidFill>
                <a:latin typeface="Baskerville Old Face" panose="02020602080505020303" pitchFamily="18" charset="0"/>
              </a:rPr>
              <a:t>Sample Dissolution of Marriage Packet</a:t>
            </a:r>
          </a:p>
          <a:p>
            <a:endParaRPr lang="en-US" sz="2800" dirty="0">
              <a:solidFill>
                <a:srgbClr val="993300"/>
              </a:solidFill>
              <a:latin typeface="Baskerville Old Face" panose="02020602080505020303" pitchFamily="18" charset="0"/>
            </a:endParaRPr>
          </a:p>
          <a:p>
            <a:pPr marL="285750" indent="-285750">
              <a:buFont typeface="Arial" panose="020B0604020202020204" pitchFamily="34" charset="0"/>
              <a:buChar char="•"/>
            </a:pPr>
            <a:r>
              <a:rPr lang="en-US" sz="2800" dirty="0">
                <a:solidFill>
                  <a:srgbClr val="993300"/>
                </a:solidFill>
                <a:latin typeface="Baskerville Old Face" panose="02020602080505020303" pitchFamily="18" charset="0"/>
              </a:rPr>
              <a:t>Petition for Dissolution of Marriage</a:t>
            </a:r>
          </a:p>
          <a:p>
            <a:pPr marL="285750" indent="-285750">
              <a:buFont typeface="Arial" panose="020B0604020202020204" pitchFamily="34" charset="0"/>
              <a:buChar char="•"/>
            </a:pPr>
            <a:r>
              <a:rPr lang="en-US" sz="2800" dirty="0">
                <a:solidFill>
                  <a:srgbClr val="993300"/>
                </a:solidFill>
                <a:latin typeface="Baskerville Old Face" panose="02020602080505020303" pitchFamily="18" charset="0"/>
              </a:rPr>
              <a:t>Preliminary Injunction</a:t>
            </a:r>
          </a:p>
          <a:p>
            <a:pPr marL="285750" indent="-285750">
              <a:buFont typeface="Arial" panose="020B0604020202020204" pitchFamily="34" charset="0"/>
              <a:buChar char="•"/>
            </a:pPr>
            <a:r>
              <a:rPr lang="en-US" sz="2800" dirty="0">
                <a:solidFill>
                  <a:srgbClr val="993300"/>
                </a:solidFill>
                <a:latin typeface="Baskerville Old Face" panose="02020602080505020303" pitchFamily="18" charset="0"/>
              </a:rPr>
              <a:t>Notice of Rights about Health Insurance</a:t>
            </a:r>
          </a:p>
          <a:p>
            <a:pPr marL="285750" indent="-285750">
              <a:buFont typeface="Arial" panose="020B0604020202020204" pitchFamily="34" charset="0"/>
              <a:buChar char="•"/>
            </a:pPr>
            <a:r>
              <a:rPr lang="en-US" sz="2800" dirty="0">
                <a:solidFill>
                  <a:srgbClr val="993300"/>
                </a:solidFill>
                <a:latin typeface="Baskerville Old Face" panose="02020602080505020303" pitchFamily="18" charset="0"/>
              </a:rPr>
              <a:t>Notice to Creditors</a:t>
            </a:r>
          </a:p>
          <a:p>
            <a:pPr marL="285750" indent="-285750">
              <a:buFont typeface="Arial" panose="020B0604020202020204" pitchFamily="34" charset="0"/>
              <a:buChar char="•"/>
            </a:pPr>
            <a:r>
              <a:rPr lang="en-US" sz="2800" dirty="0">
                <a:solidFill>
                  <a:srgbClr val="993300"/>
                </a:solidFill>
                <a:latin typeface="Baskerville Old Face" panose="02020602080505020303" pitchFamily="18" charset="0"/>
              </a:rPr>
              <a:t>Summons</a:t>
            </a:r>
          </a:p>
          <a:p>
            <a:pPr marL="285750" indent="-285750">
              <a:buFont typeface="Arial" panose="020B0604020202020204" pitchFamily="34" charset="0"/>
              <a:buChar char="•"/>
            </a:pPr>
            <a:r>
              <a:rPr lang="en-US" sz="2800" dirty="0">
                <a:solidFill>
                  <a:srgbClr val="993300"/>
                </a:solidFill>
                <a:latin typeface="Baskerville Old Face" panose="02020602080505020303" pitchFamily="18" charset="0"/>
              </a:rPr>
              <a:t>Confidential Sensitive Data</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47847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Rectangle 4">
            <a:extLst>
              <a:ext uri="{FF2B5EF4-FFF2-40B4-BE49-F238E27FC236}">
                <a16:creationId xmlns:a16="http://schemas.microsoft.com/office/drawing/2014/main" id="{AB66CD17-5DF0-4B8F-8495-A66A4CE97AB1}"/>
              </a:ext>
            </a:extLst>
          </p:cNvPr>
          <p:cNvSpPr txBox="1">
            <a:spLocks noChangeArrowheads="1"/>
          </p:cNvSpPr>
          <p:nvPr/>
        </p:nvSpPr>
        <p:spPr>
          <a:xfrm>
            <a:off x="367842" y="2730674"/>
            <a:ext cx="11494306" cy="39018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dirty="0">
                <a:latin typeface="Baskerville Old Face" panose="02020602080505020303" pitchFamily="18" charset="0"/>
              </a:rPr>
              <a:t>Black Ink, 13 –point type size (Times New Roman, Bookman, Century, Garamond, Book Antiqua).</a:t>
            </a:r>
          </a:p>
          <a:p>
            <a:pPr>
              <a:lnSpc>
                <a:spcPct val="80000"/>
              </a:lnSpc>
            </a:pPr>
            <a:r>
              <a:rPr lang="en-US" altLang="en-US" dirty="0">
                <a:latin typeface="Baskerville Old Face" panose="02020602080505020303" pitchFamily="18" charset="0"/>
              </a:rPr>
              <a:t>White, 8 ½ x 11 Paper.</a:t>
            </a:r>
          </a:p>
          <a:p>
            <a:pPr>
              <a:lnSpc>
                <a:spcPct val="80000"/>
              </a:lnSpc>
            </a:pPr>
            <a:r>
              <a:rPr lang="en-US" altLang="en-US" dirty="0">
                <a:latin typeface="Baskerville Old Face" panose="02020602080505020303" pitchFamily="18" charset="0"/>
              </a:rPr>
              <a:t>Margin Specifications – 2” from the top, 1” from the left, ½” from the right, and ½” from the bottom.</a:t>
            </a:r>
          </a:p>
          <a:p>
            <a:pPr>
              <a:lnSpc>
                <a:spcPct val="80000"/>
              </a:lnSpc>
            </a:pPr>
            <a:r>
              <a:rPr lang="en-US" altLang="en-US" dirty="0">
                <a:latin typeface="Baskerville Old Face" panose="02020602080505020303" pitchFamily="18" charset="0"/>
              </a:rPr>
              <a:t>Text should be double spaced on one side of the page only.</a:t>
            </a:r>
          </a:p>
          <a:p>
            <a:pPr>
              <a:lnSpc>
                <a:spcPct val="80000"/>
              </a:lnSpc>
            </a:pPr>
            <a:r>
              <a:rPr lang="en-US" altLang="en-US" dirty="0">
                <a:latin typeface="Baskerville Old Face" panose="02020602080505020303" pitchFamily="18" charset="0"/>
              </a:rPr>
              <a:t>Pages shall be numbered.</a:t>
            </a:r>
          </a:p>
          <a:p>
            <a:pPr>
              <a:lnSpc>
                <a:spcPct val="80000"/>
              </a:lnSpc>
            </a:pPr>
            <a:r>
              <a:rPr lang="en-US" altLang="en-US" dirty="0">
                <a:latin typeface="Baskerville Old Face" panose="02020602080505020303" pitchFamily="18" charset="0"/>
              </a:rPr>
              <a:t>Leave upper right-hand corner of all documents being filed blank.</a:t>
            </a:r>
          </a:p>
          <a:p>
            <a:pPr marL="0" indent="0">
              <a:lnSpc>
                <a:spcPct val="80000"/>
              </a:lnSpc>
              <a:buNone/>
            </a:pPr>
            <a:endParaRPr lang="en-US" altLang="en-US" sz="1600" b="1" i="1" dirty="0">
              <a:latin typeface="Baskerville Old Face" panose="02020602080505020303" pitchFamily="18" charset="0"/>
            </a:endParaRPr>
          </a:p>
        </p:txBody>
      </p:sp>
      <p:sp>
        <p:nvSpPr>
          <p:cNvPr id="4" name="Rectangle 3">
            <a:extLst>
              <a:ext uri="{FF2B5EF4-FFF2-40B4-BE49-F238E27FC236}">
                <a16:creationId xmlns:a16="http://schemas.microsoft.com/office/drawing/2014/main" id="{A1CB797E-F543-4E45-AC14-E89BF9FED614}"/>
              </a:ext>
            </a:extLst>
          </p:cNvPr>
          <p:cNvSpPr txBox="1">
            <a:spLocks noChangeArrowheads="1"/>
          </p:cNvSpPr>
          <p:nvPr/>
        </p:nvSpPr>
        <p:spPr>
          <a:xfrm>
            <a:off x="2209800" y="1263058"/>
            <a:ext cx="77724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latin typeface="Baskerville Old Face" panose="02020602080505020303" pitchFamily="18" charset="0"/>
              </a:rPr>
              <a:t>Document Requirements</a:t>
            </a:r>
            <a:br>
              <a:rPr lang="en-US" altLang="en-US" b="1" dirty="0">
                <a:latin typeface="Baskerville Old Face" panose="02020602080505020303" pitchFamily="18" charset="0"/>
              </a:rPr>
            </a:br>
            <a:r>
              <a:rPr lang="en-US" altLang="en-US" sz="2000" b="1" dirty="0">
                <a:latin typeface="Baskerville Old Face" panose="02020602080505020303" pitchFamily="18" charset="0"/>
              </a:rPr>
              <a:t>For all Papers Filed with the Clerk</a:t>
            </a:r>
            <a:endParaRPr lang="en-US" altLang="en-US" b="1" dirty="0">
              <a:latin typeface="Baskerville Old Face" panose="02020602080505020303" pitchFamily="18" charset="0"/>
            </a:endParaRPr>
          </a:p>
        </p:txBody>
      </p:sp>
    </p:spTree>
    <p:extLst>
      <p:ext uri="{BB962C8B-B14F-4D97-AF65-F5344CB8AC3E}">
        <p14:creationId xmlns:p14="http://schemas.microsoft.com/office/powerpoint/2010/main" val="38998476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Rectangle 4">
            <a:extLst>
              <a:ext uri="{FF2B5EF4-FFF2-40B4-BE49-F238E27FC236}">
                <a16:creationId xmlns:a16="http://schemas.microsoft.com/office/drawing/2014/main" id="{AB66CD17-5DF0-4B8F-8495-A66A4CE97AB1}"/>
              </a:ext>
            </a:extLst>
          </p:cNvPr>
          <p:cNvSpPr txBox="1">
            <a:spLocks noChangeArrowheads="1"/>
          </p:cNvSpPr>
          <p:nvPr/>
        </p:nvSpPr>
        <p:spPr>
          <a:xfrm>
            <a:off x="367842" y="2384129"/>
            <a:ext cx="11544410" cy="42484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dirty="0">
                <a:latin typeface="Baskerville Old Face" panose="02020602080505020303" pitchFamily="18" charset="0"/>
              </a:rPr>
              <a:t>All documents must have the filing party’s information in the upper left-hand corner.</a:t>
            </a:r>
          </a:p>
          <a:p>
            <a:pPr>
              <a:lnSpc>
                <a:spcPct val="80000"/>
              </a:lnSpc>
            </a:pPr>
            <a:r>
              <a:rPr lang="en-US" altLang="en-US" dirty="0">
                <a:latin typeface="Baskerville Old Face" panose="02020602080505020303" pitchFamily="18" charset="0"/>
              </a:rPr>
              <a:t>The caption and case number remain the same throughout your case. Whoever starts as the Petitioner, stays as Petitioner, no matter who is filing a document.</a:t>
            </a:r>
          </a:p>
          <a:p>
            <a:pPr>
              <a:lnSpc>
                <a:spcPct val="80000"/>
              </a:lnSpc>
            </a:pPr>
            <a:r>
              <a:rPr lang="en-US" altLang="en-US" dirty="0">
                <a:latin typeface="Baskerville Old Face" panose="02020602080505020303" pitchFamily="18" charset="0"/>
              </a:rPr>
              <a:t>All documents must be completely filled out. Incomplete information may cause your request to be denied. </a:t>
            </a:r>
          </a:p>
          <a:p>
            <a:pPr>
              <a:lnSpc>
                <a:spcPct val="80000"/>
              </a:lnSpc>
            </a:pPr>
            <a:r>
              <a:rPr lang="en-US" altLang="en-US" dirty="0">
                <a:latin typeface="Baskerville Old Face" panose="02020602080505020303" pitchFamily="18" charset="0"/>
              </a:rPr>
              <a:t>Refer to Rule 20 </a:t>
            </a:r>
          </a:p>
          <a:p>
            <a:pPr>
              <a:lnSpc>
                <a:spcPct val="80000"/>
              </a:lnSpc>
            </a:pPr>
            <a:r>
              <a:rPr lang="en-US" altLang="en-US" dirty="0">
                <a:latin typeface="Baskerville Old Face" panose="02020602080505020303" pitchFamily="18" charset="0"/>
              </a:rPr>
              <a:t>Only originals may be filed</a:t>
            </a:r>
          </a:p>
          <a:p>
            <a:pPr>
              <a:lnSpc>
                <a:spcPct val="80000"/>
              </a:lnSpc>
            </a:pPr>
            <a:r>
              <a:rPr lang="en-US" altLang="en-US" i="1" dirty="0">
                <a:latin typeface="Baskerville Old Face" panose="02020602080505020303" pitchFamily="18" charset="0"/>
              </a:rPr>
              <a:t>Forms provided by the Court are acceptable</a:t>
            </a:r>
            <a:r>
              <a:rPr lang="en-US" altLang="en-US" dirty="0">
                <a:latin typeface="Baskerville Old Face" panose="02020602080505020303" pitchFamily="18" charset="0"/>
              </a:rPr>
              <a:t>.</a:t>
            </a:r>
          </a:p>
          <a:p>
            <a:pPr marL="0" indent="0">
              <a:lnSpc>
                <a:spcPct val="80000"/>
              </a:lnSpc>
              <a:buNone/>
            </a:pPr>
            <a:endParaRPr lang="en-US" altLang="en-US" sz="1600" b="1" i="1" dirty="0">
              <a:latin typeface="Baskerville Old Face" panose="02020602080505020303" pitchFamily="18" charset="0"/>
            </a:endParaRPr>
          </a:p>
        </p:txBody>
      </p:sp>
      <p:sp>
        <p:nvSpPr>
          <p:cNvPr id="4" name="Rectangle 3">
            <a:extLst>
              <a:ext uri="{FF2B5EF4-FFF2-40B4-BE49-F238E27FC236}">
                <a16:creationId xmlns:a16="http://schemas.microsoft.com/office/drawing/2014/main" id="{A1CB797E-F543-4E45-AC14-E89BF9FED614}"/>
              </a:ext>
            </a:extLst>
          </p:cNvPr>
          <p:cNvSpPr txBox="1">
            <a:spLocks noChangeArrowheads="1"/>
          </p:cNvSpPr>
          <p:nvPr/>
        </p:nvSpPr>
        <p:spPr>
          <a:xfrm>
            <a:off x="2209800" y="1263058"/>
            <a:ext cx="77724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latin typeface="Baskerville Old Face" panose="02020602080505020303" pitchFamily="18" charset="0"/>
              </a:rPr>
              <a:t>Document Requirements</a:t>
            </a:r>
            <a:br>
              <a:rPr lang="en-US" altLang="en-US" b="1" dirty="0">
                <a:latin typeface="Baskerville Old Face" panose="02020602080505020303" pitchFamily="18" charset="0"/>
              </a:rPr>
            </a:br>
            <a:r>
              <a:rPr lang="en-US" altLang="en-US" sz="2000" b="1" dirty="0">
                <a:latin typeface="Baskerville Old Face" panose="02020602080505020303" pitchFamily="18" charset="0"/>
              </a:rPr>
              <a:t>For all Papers Filed with the Clerk</a:t>
            </a:r>
            <a:endParaRPr lang="en-US" altLang="en-US" b="1" dirty="0">
              <a:latin typeface="Baskerville Old Face" panose="02020602080505020303" pitchFamily="18" charset="0"/>
            </a:endParaRPr>
          </a:p>
        </p:txBody>
      </p:sp>
    </p:spTree>
    <p:extLst>
      <p:ext uri="{BB962C8B-B14F-4D97-AF65-F5344CB8AC3E}">
        <p14:creationId xmlns:p14="http://schemas.microsoft.com/office/powerpoint/2010/main" val="9788176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350729" y="4816652"/>
            <a:ext cx="11373633" cy="1815882"/>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All paperwork should be signed and notarized before you come to the Clerk’s Office, but the Clerk can “verify” respondent’s signature on an Acceptance of Service. You will also need to bring two sets of copies of the documents, one for your records and one for you to serve upon the other party. </a:t>
            </a:r>
          </a:p>
        </p:txBody>
      </p:sp>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Starting Your Case</a:t>
            </a:r>
          </a:p>
        </p:txBody>
      </p:sp>
      <p:pic>
        <p:nvPicPr>
          <p:cNvPr id="6" name="Picture 5">
            <a:extLst>
              <a:ext uri="{FF2B5EF4-FFF2-40B4-BE49-F238E27FC236}">
                <a16:creationId xmlns:a16="http://schemas.microsoft.com/office/drawing/2014/main" id="{A2F08B48-E040-4689-8102-57EAF4C88B69}"/>
              </a:ext>
            </a:extLst>
          </p:cNvPr>
          <p:cNvPicPr>
            <a:picLocks noChangeAspect="1"/>
          </p:cNvPicPr>
          <p:nvPr/>
        </p:nvPicPr>
        <p:blipFill>
          <a:blip r:embed="rId2"/>
          <a:stretch>
            <a:fillRect/>
          </a:stretch>
        </p:blipFill>
        <p:spPr>
          <a:xfrm>
            <a:off x="4092414" y="2277845"/>
            <a:ext cx="4007168" cy="2538807"/>
          </a:xfrm>
          <a:prstGeom prst="rect">
            <a:avLst/>
          </a:prstGeom>
        </p:spPr>
      </p:pic>
    </p:spTree>
    <p:extLst>
      <p:ext uri="{BB962C8B-B14F-4D97-AF65-F5344CB8AC3E}">
        <p14:creationId xmlns:p14="http://schemas.microsoft.com/office/powerpoint/2010/main" val="3517686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1002629" y="5589947"/>
            <a:ext cx="10186737" cy="954107"/>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Bring your driver’s license or photo identification with you when you file your paperwork. </a:t>
            </a:r>
          </a:p>
        </p:txBody>
      </p:sp>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Starting Your Case</a:t>
            </a:r>
          </a:p>
        </p:txBody>
      </p:sp>
      <p:pic>
        <p:nvPicPr>
          <p:cNvPr id="2" name="Picture 1">
            <a:extLst>
              <a:ext uri="{FF2B5EF4-FFF2-40B4-BE49-F238E27FC236}">
                <a16:creationId xmlns:a16="http://schemas.microsoft.com/office/drawing/2014/main" id="{78EA5C97-AD50-434A-8263-393426BBBC37}"/>
              </a:ext>
            </a:extLst>
          </p:cNvPr>
          <p:cNvPicPr>
            <a:picLocks noChangeAspect="1"/>
          </p:cNvPicPr>
          <p:nvPr/>
        </p:nvPicPr>
        <p:blipFill>
          <a:blip r:embed="rId2"/>
          <a:stretch>
            <a:fillRect/>
          </a:stretch>
        </p:blipFill>
        <p:spPr>
          <a:xfrm>
            <a:off x="3877148" y="2415022"/>
            <a:ext cx="4437698" cy="2853296"/>
          </a:xfrm>
          <a:prstGeom prst="rect">
            <a:avLst/>
          </a:prstGeom>
        </p:spPr>
      </p:pic>
    </p:spTree>
    <p:extLst>
      <p:ext uri="{BB962C8B-B14F-4D97-AF65-F5344CB8AC3E}">
        <p14:creationId xmlns:p14="http://schemas.microsoft.com/office/powerpoint/2010/main" val="994448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4447544" y="2938651"/>
            <a:ext cx="6188372" cy="1384995"/>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A fee is charged when you file your case. </a:t>
            </a:r>
          </a:p>
          <a:p>
            <a:pPr algn="ctr"/>
            <a:r>
              <a:rPr lang="en-US" sz="2800" dirty="0">
                <a:solidFill>
                  <a:srgbClr val="993300"/>
                </a:solidFill>
                <a:latin typeface="Baskerville Old Face" panose="02020602080505020303" pitchFamily="18" charset="0"/>
              </a:rPr>
              <a:t>The person who starts the case is </a:t>
            </a:r>
          </a:p>
          <a:p>
            <a:pPr algn="ctr"/>
            <a:r>
              <a:rPr lang="en-US" sz="2800" dirty="0">
                <a:solidFill>
                  <a:srgbClr val="993300"/>
                </a:solidFill>
                <a:latin typeface="Baskerville Old Face" panose="02020602080505020303" pitchFamily="18" charset="0"/>
              </a:rPr>
              <a:t>referred to as the Petitioner. </a:t>
            </a:r>
          </a:p>
        </p:txBody>
      </p:sp>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Starting Your Case</a:t>
            </a:r>
          </a:p>
        </p:txBody>
      </p:sp>
      <p:pic>
        <p:nvPicPr>
          <p:cNvPr id="4" name="Picture 3">
            <a:extLst>
              <a:ext uri="{FF2B5EF4-FFF2-40B4-BE49-F238E27FC236}">
                <a16:creationId xmlns:a16="http://schemas.microsoft.com/office/drawing/2014/main" id="{BCBB3AD3-2660-4517-8883-05510B5707AE}"/>
              </a:ext>
            </a:extLst>
          </p:cNvPr>
          <p:cNvPicPr>
            <a:picLocks noChangeAspect="1"/>
          </p:cNvPicPr>
          <p:nvPr/>
        </p:nvPicPr>
        <p:blipFill>
          <a:blip r:embed="rId2"/>
          <a:stretch>
            <a:fillRect/>
          </a:stretch>
        </p:blipFill>
        <p:spPr>
          <a:xfrm>
            <a:off x="1049424" y="2938651"/>
            <a:ext cx="2948940" cy="2885385"/>
          </a:xfrm>
          <a:prstGeom prst="rect">
            <a:avLst/>
          </a:prstGeom>
        </p:spPr>
      </p:pic>
      <p:sp>
        <p:nvSpPr>
          <p:cNvPr id="7" name="TextBox 6">
            <a:extLst>
              <a:ext uri="{FF2B5EF4-FFF2-40B4-BE49-F238E27FC236}">
                <a16:creationId xmlns:a16="http://schemas.microsoft.com/office/drawing/2014/main" id="{EC69F55A-89E3-40F4-845C-9EDD836111EC}"/>
              </a:ext>
            </a:extLst>
          </p:cNvPr>
          <p:cNvSpPr txBox="1"/>
          <p:nvPr/>
        </p:nvSpPr>
        <p:spPr>
          <a:xfrm>
            <a:off x="3998364" y="4869929"/>
            <a:ext cx="7371343" cy="954107"/>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If a response or a consent decree is filed, </a:t>
            </a:r>
          </a:p>
          <a:p>
            <a:pPr algn="ctr"/>
            <a:r>
              <a:rPr lang="en-US" sz="2800" dirty="0">
                <a:solidFill>
                  <a:srgbClr val="993300"/>
                </a:solidFill>
                <a:latin typeface="Baskerville Old Face" panose="02020602080505020303" pitchFamily="18" charset="0"/>
              </a:rPr>
              <a:t>the respondent’s appearance fee must also be paid. </a:t>
            </a:r>
          </a:p>
        </p:txBody>
      </p:sp>
    </p:spTree>
    <p:extLst>
      <p:ext uri="{BB962C8B-B14F-4D97-AF65-F5344CB8AC3E}">
        <p14:creationId xmlns:p14="http://schemas.microsoft.com/office/powerpoint/2010/main" val="39051042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1002629" y="5589947"/>
            <a:ext cx="10186737" cy="954107"/>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The Clerk accepts checks, money orders, most </a:t>
            </a:r>
            <a:r>
              <a:rPr lang="en-US" sz="2800">
                <a:solidFill>
                  <a:srgbClr val="993300"/>
                </a:solidFill>
                <a:latin typeface="Baskerville Old Face" panose="02020602080505020303" pitchFamily="18" charset="0"/>
              </a:rPr>
              <a:t>credit cards, </a:t>
            </a:r>
            <a:r>
              <a:rPr lang="en-US" sz="2800" dirty="0">
                <a:solidFill>
                  <a:srgbClr val="993300"/>
                </a:solidFill>
                <a:latin typeface="Baskerville Old Face" panose="02020602080505020303" pitchFamily="18" charset="0"/>
              </a:rPr>
              <a:t>and cash. If you need time to pay your fees, you may file for a deferral. </a:t>
            </a:r>
          </a:p>
        </p:txBody>
      </p:sp>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Starting Your Case</a:t>
            </a:r>
          </a:p>
        </p:txBody>
      </p:sp>
      <p:pic>
        <p:nvPicPr>
          <p:cNvPr id="4" name="Picture 3">
            <a:extLst>
              <a:ext uri="{FF2B5EF4-FFF2-40B4-BE49-F238E27FC236}">
                <a16:creationId xmlns:a16="http://schemas.microsoft.com/office/drawing/2014/main" id="{ADDD5B40-DFFF-4B38-B0F8-38136EB4063F}"/>
              </a:ext>
            </a:extLst>
          </p:cNvPr>
          <p:cNvPicPr>
            <a:picLocks noChangeAspect="1"/>
          </p:cNvPicPr>
          <p:nvPr/>
        </p:nvPicPr>
        <p:blipFill>
          <a:blip r:embed="rId2"/>
          <a:stretch>
            <a:fillRect/>
          </a:stretch>
        </p:blipFill>
        <p:spPr>
          <a:xfrm>
            <a:off x="4059555" y="2243574"/>
            <a:ext cx="4072890" cy="3167803"/>
          </a:xfrm>
          <a:prstGeom prst="rect">
            <a:avLst/>
          </a:prstGeom>
        </p:spPr>
      </p:pic>
    </p:spTree>
    <p:extLst>
      <p:ext uri="{BB962C8B-B14F-4D97-AF65-F5344CB8AC3E}">
        <p14:creationId xmlns:p14="http://schemas.microsoft.com/office/powerpoint/2010/main" val="4114144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Michael P. McGill</a:t>
            </a:r>
          </a:p>
          <a:p>
            <a:endParaRPr lang="en-US" dirty="0">
              <a:solidFill>
                <a:srgbClr val="FFFFCC"/>
              </a:solidFill>
              <a:latin typeface="Baskerville Old Face" panose="02020602080505020303" pitchFamily="18" charset="0"/>
            </a:endParaRP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Division 1</a:t>
            </a:r>
          </a:p>
          <a:p>
            <a:r>
              <a:rPr lang="en-US" dirty="0">
                <a:solidFill>
                  <a:srgbClr val="FFFFCC"/>
                </a:solidFill>
                <a:latin typeface="Baskerville Old Face" panose="02020602080505020303" pitchFamily="18" charset="0"/>
              </a:rPr>
              <a:t>Superior Court Yavapai County</a:t>
            </a:r>
          </a:p>
        </p:txBody>
      </p:sp>
      <p:pic>
        <p:nvPicPr>
          <p:cNvPr id="4" name="Picture 3">
            <a:extLst>
              <a:ext uri="{FF2B5EF4-FFF2-40B4-BE49-F238E27FC236}">
                <a16:creationId xmlns:a16="http://schemas.microsoft.com/office/drawing/2014/main" id="{A921F6D2-BB89-49C3-A382-877E3A9D69C5}"/>
              </a:ext>
            </a:extLst>
          </p:cNvPr>
          <p:cNvPicPr>
            <a:picLocks noChangeAspect="1"/>
          </p:cNvPicPr>
          <p:nvPr/>
        </p:nvPicPr>
        <p:blipFill rotWithShape="1">
          <a:blip r:embed="rId3">
            <a:extLst>
              <a:ext uri="{28A0092B-C50C-407E-A947-70E740481C1C}">
                <a14:useLocalDpi xmlns:a14="http://schemas.microsoft.com/office/drawing/2010/main" val="0"/>
              </a:ext>
            </a:extLst>
          </a:blip>
          <a:srcRect l="9126" r="9500" b="592"/>
          <a:stretch/>
        </p:blipFill>
        <p:spPr>
          <a:xfrm>
            <a:off x="2677423" y="1121663"/>
            <a:ext cx="2462785" cy="3475401"/>
          </a:xfrm>
          <a:prstGeom prst="rect">
            <a:avLst/>
          </a:prstGeom>
        </p:spPr>
      </p:pic>
    </p:spTree>
    <p:extLst>
      <p:ext uri="{BB962C8B-B14F-4D97-AF65-F5344CB8AC3E}">
        <p14:creationId xmlns:p14="http://schemas.microsoft.com/office/powerpoint/2010/main" val="2518709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693106" y="2866135"/>
            <a:ext cx="6096000" cy="1384995"/>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The Clerks can explain the meaning of legal terms and documents used in court processes. </a:t>
            </a:r>
          </a:p>
        </p:txBody>
      </p:sp>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Important Information</a:t>
            </a:r>
          </a:p>
        </p:txBody>
      </p:sp>
      <p:pic>
        <p:nvPicPr>
          <p:cNvPr id="2" name="Picture 1">
            <a:extLst>
              <a:ext uri="{FF2B5EF4-FFF2-40B4-BE49-F238E27FC236}">
                <a16:creationId xmlns:a16="http://schemas.microsoft.com/office/drawing/2014/main" id="{EE9BE809-5B0B-4885-B612-CEE646D61C45}"/>
              </a:ext>
            </a:extLst>
          </p:cNvPr>
          <p:cNvPicPr>
            <a:picLocks noChangeAspect="1"/>
          </p:cNvPicPr>
          <p:nvPr/>
        </p:nvPicPr>
        <p:blipFill>
          <a:blip r:embed="rId2"/>
          <a:stretch>
            <a:fillRect/>
          </a:stretch>
        </p:blipFill>
        <p:spPr>
          <a:xfrm>
            <a:off x="7123389" y="2889224"/>
            <a:ext cx="4065981" cy="2723812"/>
          </a:xfrm>
          <a:prstGeom prst="rect">
            <a:avLst/>
          </a:prstGeom>
        </p:spPr>
      </p:pic>
      <p:sp>
        <p:nvSpPr>
          <p:cNvPr id="7" name="TextBox 6">
            <a:extLst>
              <a:ext uri="{FF2B5EF4-FFF2-40B4-BE49-F238E27FC236}">
                <a16:creationId xmlns:a16="http://schemas.microsoft.com/office/drawing/2014/main" id="{0AF09CE4-00CA-429A-A4AE-E5BF2369CE3A}"/>
              </a:ext>
            </a:extLst>
          </p:cNvPr>
          <p:cNvSpPr txBox="1"/>
          <p:nvPr/>
        </p:nvSpPr>
        <p:spPr>
          <a:xfrm>
            <a:off x="566032" y="4658929"/>
            <a:ext cx="6350148" cy="954107"/>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The Clerks do attempt to give you options of where you can find information. </a:t>
            </a:r>
          </a:p>
        </p:txBody>
      </p:sp>
    </p:spTree>
    <p:extLst>
      <p:ext uri="{BB962C8B-B14F-4D97-AF65-F5344CB8AC3E}">
        <p14:creationId xmlns:p14="http://schemas.microsoft.com/office/powerpoint/2010/main" val="2941754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4702628" y="2798545"/>
            <a:ext cx="6290795" cy="3170099"/>
          </a:xfrm>
          <a:prstGeom prst="rect">
            <a:avLst/>
          </a:prstGeom>
          <a:noFill/>
        </p:spPr>
        <p:txBody>
          <a:bodyPr wrap="square" rtlCol="0">
            <a:spAutoFit/>
          </a:bodyPr>
          <a:lstStyle/>
          <a:p>
            <a:pPr algn="ctr"/>
            <a:r>
              <a:rPr lang="en-US" sz="4000" dirty="0">
                <a:solidFill>
                  <a:srgbClr val="993300"/>
                </a:solidFill>
                <a:latin typeface="Baskerville Old Face" panose="02020602080505020303" pitchFamily="18" charset="0"/>
              </a:rPr>
              <a:t>If a clerk sees something missing, they can call it to your attention. They cannot tell you how to fill out papers. They cannot give legal advice. </a:t>
            </a:r>
          </a:p>
        </p:txBody>
      </p:sp>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Important Information</a:t>
            </a:r>
          </a:p>
        </p:txBody>
      </p:sp>
      <p:pic>
        <p:nvPicPr>
          <p:cNvPr id="4" name="Picture 3">
            <a:extLst>
              <a:ext uri="{FF2B5EF4-FFF2-40B4-BE49-F238E27FC236}">
                <a16:creationId xmlns:a16="http://schemas.microsoft.com/office/drawing/2014/main" id="{A81F2545-36FC-4600-8F07-8911FBC1F864}"/>
              </a:ext>
            </a:extLst>
          </p:cNvPr>
          <p:cNvPicPr>
            <a:picLocks noChangeAspect="1"/>
          </p:cNvPicPr>
          <p:nvPr/>
        </p:nvPicPr>
        <p:blipFill>
          <a:blip r:embed="rId2"/>
          <a:stretch>
            <a:fillRect/>
          </a:stretch>
        </p:blipFill>
        <p:spPr>
          <a:xfrm>
            <a:off x="1002629" y="2415021"/>
            <a:ext cx="3005700" cy="3967201"/>
          </a:xfrm>
          <a:prstGeom prst="rect">
            <a:avLst/>
          </a:prstGeom>
        </p:spPr>
      </p:pic>
    </p:spTree>
    <p:extLst>
      <p:ext uri="{BB962C8B-B14F-4D97-AF65-F5344CB8AC3E}">
        <p14:creationId xmlns:p14="http://schemas.microsoft.com/office/powerpoint/2010/main" val="25303448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1002335" y="2248815"/>
            <a:ext cx="5093664" cy="4401205"/>
          </a:xfrm>
          <a:prstGeom prst="rect">
            <a:avLst/>
          </a:prstGeom>
          <a:noFill/>
        </p:spPr>
        <p:txBody>
          <a:bodyPr wrap="square" rtlCol="0">
            <a:spAutoFit/>
          </a:bodyPr>
          <a:lstStyle/>
          <a:p>
            <a:pPr algn="ctr"/>
            <a:r>
              <a:rPr lang="en-US" sz="2800" dirty="0">
                <a:solidFill>
                  <a:srgbClr val="993300"/>
                </a:solidFill>
                <a:latin typeface="Baskerville Old Face" panose="02020602080505020303" pitchFamily="18" charset="0"/>
              </a:rPr>
              <a:t>You must notify the Clerk IMMEDIATELY in writing if your address changes. </a:t>
            </a:r>
          </a:p>
          <a:p>
            <a:pPr algn="ctr"/>
            <a:r>
              <a:rPr lang="en-US" sz="2800" dirty="0">
                <a:solidFill>
                  <a:srgbClr val="993300"/>
                </a:solidFill>
                <a:latin typeface="Baskerville Old Face" panose="02020602080505020303" pitchFamily="18" charset="0"/>
              </a:rPr>
              <a:t>If you do not notify the Court of your new address, you may not get notices and your case may be dismissed or orders may be entered without your knowledge.  A form is available in our office and online to do so.  </a:t>
            </a:r>
          </a:p>
        </p:txBody>
      </p:sp>
      <p:sp>
        <p:nvSpPr>
          <p:cNvPr id="5" name="TextBox 4">
            <a:extLst>
              <a:ext uri="{FF2B5EF4-FFF2-40B4-BE49-F238E27FC236}">
                <a16:creationId xmlns:a16="http://schemas.microsoft.com/office/drawing/2014/main" id="{4FB9060F-45E7-4DC2-B51B-F3DDF0A2C4D3}"/>
              </a:ext>
            </a:extLst>
          </p:cNvPr>
          <p:cNvSpPr txBox="1"/>
          <p:nvPr/>
        </p:nvSpPr>
        <p:spPr>
          <a:xfrm>
            <a:off x="2237873" y="1412577"/>
            <a:ext cx="7716253" cy="830997"/>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Important Information</a:t>
            </a:r>
          </a:p>
        </p:txBody>
      </p:sp>
      <p:pic>
        <p:nvPicPr>
          <p:cNvPr id="6" name="Picture 5">
            <a:extLst>
              <a:ext uri="{FF2B5EF4-FFF2-40B4-BE49-F238E27FC236}">
                <a16:creationId xmlns:a16="http://schemas.microsoft.com/office/drawing/2014/main" id="{82ACCB86-9908-4672-AEA3-4C88D40AC88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367294" y="2535499"/>
            <a:ext cx="5136645" cy="3424430"/>
          </a:xfrm>
          <a:prstGeom prst="rect">
            <a:avLst/>
          </a:prstGeom>
        </p:spPr>
      </p:pic>
    </p:spTree>
    <p:extLst>
      <p:ext uri="{BB962C8B-B14F-4D97-AF65-F5344CB8AC3E}">
        <p14:creationId xmlns:p14="http://schemas.microsoft.com/office/powerpoint/2010/main" val="13633590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824836" y="5250789"/>
            <a:ext cx="3256766" cy="1200329"/>
          </a:xfrm>
          <a:prstGeom prst="rect">
            <a:avLst/>
          </a:prstGeom>
          <a:noFill/>
        </p:spPr>
        <p:txBody>
          <a:bodyPr wrap="square" rtlCol="0">
            <a:spAutoFit/>
          </a:bodyPr>
          <a:lstStyle/>
          <a:p>
            <a:pPr algn="ctr"/>
            <a:r>
              <a:rPr lang="en-US" sz="3600" b="1" dirty="0">
                <a:latin typeface="Baskerville Old Face" panose="02020602080505020303" pitchFamily="18" charset="0"/>
              </a:rPr>
              <a:t>DOCUMENTS NOT SERVED</a:t>
            </a:r>
          </a:p>
        </p:txBody>
      </p:sp>
      <p:sp>
        <p:nvSpPr>
          <p:cNvPr id="5" name="TextBox 4">
            <a:extLst>
              <a:ext uri="{FF2B5EF4-FFF2-40B4-BE49-F238E27FC236}">
                <a16:creationId xmlns:a16="http://schemas.microsoft.com/office/drawing/2014/main" id="{4FB9060F-45E7-4DC2-B51B-F3DDF0A2C4D3}"/>
              </a:ext>
            </a:extLst>
          </p:cNvPr>
          <p:cNvSpPr txBox="1"/>
          <p:nvPr/>
        </p:nvSpPr>
        <p:spPr>
          <a:xfrm>
            <a:off x="334025" y="1349946"/>
            <a:ext cx="11523945" cy="144655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Common Concerns </a:t>
            </a:r>
          </a:p>
          <a:p>
            <a:pPr algn="ctr"/>
            <a:r>
              <a:rPr lang="en-US" sz="4000" b="1" dirty="0">
                <a:solidFill>
                  <a:srgbClr val="993300"/>
                </a:solidFill>
                <a:latin typeface="Baskerville Old Face" panose="02020602080505020303" pitchFamily="18" charset="0"/>
              </a:rPr>
              <a:t>Situations that may cause a delay in your case. </a:t>
            </a:r>
          </a:p>
        </p:txBody>
      </p:sp>
      <p:pic>
        <p:nvPicPr>
          <p:cNvPr id="4" name="Picture 3">
            <a:extLst>
              <a:ext uri="{FF2B5EF4-FFF2-40B4-BE49-F238E27FC236}">
                <a16:creationId xmlns:a16="http://schemas.microsoft.com/office/drawing/2014/main" id="{CBC6868C-4A45-4910-BC7A-9474D9257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056" y="2913191"/>
            <a:ext cx="3976326" cy="2337598"/>
          </a:xfrm>
          <a:prstGeom prst="rect">
            <a:avLst/>
          </a:prstGeom>
        </p:spPr>
      </p:pic>
      <p:sp>
        <p:nvSpPr>
          <p:cNvPr id="7" name="TextBox 6">
            <a:extLst>
              <a:ext uri="{FF2B5EF4-FFF2-40B4-BE49-F238E27FC236}">
                <a16:creationId xmlns:a16="http://schemas.microsoft.com/office/drawing/2014/main" id="{DF63663F-6EE3-451F-9FAC-63051DB34F01}"/>
              </a:ext>
            </a:extLst>
          </p:cNvPr>
          <p:cNvSpPr txBox="1"/>
          <p:nvPr/>
        </p:nvSpPr>
        <p:spPr>
          <a:xfrm>
            <a:off x="5561556" y="3231715"/>
            <a:ext cx="6025019" cy="2308324"/>
          </a:xfrm>
          <a:prstGeom prst="rect">
            <a:avLst/>
          </a:prstGeom>
          <a:noFill/>
        </p:spPr>
        <p:txBody>
          <a:bodyPr wrap="square" rtlCol="0">
            <a:spAutoFit/>
          </a:bodyPr>
          <a:lstStyle/>
          <a:p>
            <a:pPr algn="ctr"/>
            <a:r>
              <a:rPr lang="en-US" sz="3600" dirty="0">
                <a:solidFill>
                  <a:srgbClr val="993300"/>
                </a:solidFill>
                <a:latin typeface="Baskerville Old Face" panose="02020602080505020303" pitchFamily="18" charset="0"/>
              </a:rPr>
              <a:t>You are responsible for having the other party served. The Court does not have the other party served. </a:t>
            </a:r>
          </a:p>
        </p:txBody>
      </p:sp>
    </p:spTree>
    <p:extLst>
      <p:ext uri="{BB962C8B-B14F-4D97-AF65-F5344CB8AC3E}">
        <p14:creationId xmlns:p14="http://schemas.microsoft.com/office/powerpoint/2010/main" val="40419551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824836" y="5250789"/>
            <a:ext cx="3256766" cy="1200329"/>
          </a:xfrm>
          <a:prstGeom prst="rect">
            <a:avLst/>
          </a:prstGeom>
          <a:noFill/>
        </p:spPr>
        <p:txBody>
          <a:bodyPr wrap="square" rtlCol="0">
            <a:spAutoFit/>
          </a:bodyPr>
          <a:lstStyle/>
          <a:p>
            <a:pPr algn="ctr"/>
            <a:r>
              <a:rPr lang="en-US" sz="3600" b="1" dirty="0">
                <a:latin typeface="Baskerville Old Face" panose="02020602080505020303" pitchFamily="18" charset="0"/>
              </a:rPr>
              <a:t>DOCUMENTS NOT SERVED</a:t>
            </a:r>
          </a:p>
        </p:txBody>
      </p:sp>
      <p:sp>
        <p:nvSpPr>
          <p:cNvPr id="5" name="TextBox 4">
            <a:extLst>
              <a:ext uri="{FF2B5EF4-FFF2-40B4-BE49-F238E27FC236}">
                <a16:creationId xmlns:a16="http://schemas.microsoft.com/office/drawing/2014/main" id="{4FB9060F-45E7-4DC2-B51B-F3DDF0A2C4D3}"/>
              </a:ext>
            </a:extLst>
          </p:cNvPr>
          <p:cNvSpPr txBox="1"/>
          <p:nvPr/>
        </p:nvSpPr>
        <p:spPr>
          <a:xfrm>
            <a:off x="334025" y="1349946"/>
            <a:ext cx="11523945" cy="144655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Common Concerns </a:t>
            </a:r>
          </a:p>
          <a:p>
            <a:pPr algn="ctr"/>
            <a:r>
              <a:rPr lang="en-US" sz="4000" b="1" dirty="0">
                <a:solidFill>
                  <a:srgbClr val="993300"/>
                </a:solidFill>
                <a:latin typeface="Baskerville Old Face" panose="02020602080505020303" pitchFamily="18" charset="0"/>
              </a:rPr>
              <a:t>Situations that may cause a delay in your case. </a:t>
            </a:r>
          </a:p>
        </p:txBody>
      </p:sp>
      <p:pic>
        <p:nvPicPr>
          <p:cNvPr id="4" name="Picture 3">
            <a:extLst>
              <a:ext uri="{FF2B5EF4-FFF2-40B4-BE49-F238E27FC236}">
                <a16:creationId xmlns:a16="http://schemas.microsoft.com/office/drawing/2014/main" id="{CBC6868C-4A45-4910-BC7A-9474D9257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056" y="2913191"/>
            <a:ext cx="3976326" cy="2337598"/>
          </a:xfrm>
          <a:prstGeom prst="rect">
            <a:avLst/>
          </a:prstGeom>
        </p:spPr>
      </p:pic>
      <p:sp>
        <p:nvSpPr>
          <p:cNvPr id="7" name="TextBox 6">
            <a:extLst>
              <a:ext uri="{FF2B5EF4-FFF2-40B4-BE49-F238E27FC236}">
                <a16:creationId xmlns:a16="http://schemas.microsoft.com/office/drawing/2014/main" id="{DF63663F-6EE3-451F-9FAC-63051DB34F01}"/>
              </a:ext>
            </a:extLst>
          </p:cNvPr>
          <p:cNvSpPr txBox="1"/>
          <p:nvPr/>
        </p:nvSpPr>
        <p:spPr>
          <a:xfrm>
            <a:off x="5549030" y="3093104"/>
            <a:ext cx="6025019" cy="3539430"/>
          </a:xfrm>
          <a:prstGeom prst="rect">
            <a:avLst/>
          </a:prstGeom>
          <a:noFill/>
        </p:spPr>
        <p:txBody>
          <a:bodyPr wrap="square" rtlCol="0">
            <a:spAutoFit/>
          </a:bodyPr>
          <a:lstStyle/>
          <a:p>
            <a:pPr algn="ctr"/>
            <a:r>
              <a:rPr lang="en-US" sz="3200" dirty="0">
                <a:solidFill>
                  <a:srgbClr val="993300"/>
                </a:solidFill>
                <a:latin typeface="Baskerville Old Face" panose="02020602080505020303" pitchFamily="18" charset="0"/>
              </a:rPr>
              <a:t>You can serve the other person through the Sheriff’s Office, a private process server, certified restricted mail, or a courier service with a receipt signed by the other party, or by a notarized acceptance of service. </a:t>
            </a:r>
          </a:p>
        </p:txBody>
      </p:sp>
    </p:spTree>
    <p:extLst>
      <p:ext uri="{BB962C8B-B14F-4D97-AF65-F5344CB8AC3E}">
        <p14:creationId xmlns:p14="http://schemas.microsoft.com/office/powerpoint/2010/main" val="41933891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603493" y="5432205"/>
            <a:ext cx="5271164" cy="1200329"/>
          </a:xfrm>
          <a:prstGeom prst="rect">
            <a:avLst/>
          </a:prstGeom>
          <a:noFill/>
        </p:spPr>
        <p:txBody>
          <a:bodyPr wrap="square" rtlCol="0">
            <a:spAutoFit/>
          </a:bodyPr>
          <a:lstStyle/>
          <a:p>
            <a:pPr algn="ctr"/>
            <a:r>
              <a:rPr lang="en-US" sz="3600" b="1" dirty="0">
                <a:latin typeface="Baskerville Old Face" panose="02020602080505020303" pitchFamily="18" charset="0"/>
              </a:rPr>
              <a:t>THE WRONG PERSON IS SERVED</a:t>
            </a:r>
          </a:p>
        </p:txBody>
      </p:sp>
      <p:sp>
        <p:nvSpPr>
          <p:cNvPr id="5" name="TextBox 4">
            <a:extLst>
              <a:ext uri="{FF2B5EF4-FFF2-40B4-BE49-F238E27FC236}">
                <a16:creationId xmlns:a16="http://schemas.microsoft.com/office/drawing/2014/main" id="{4FB9060F-45E7-4DC2-B51B-F3DDF0A2C4D3}"/>
              </a:ext>
            </a:extLst>
          </p:cNvPr>
          <p:cNvSpPr txBox="1"/>
          <p:nvPr/>
        </p:nvSpPr>
        <p:spPr>
          <a:xfrm>
            <a:off x="334025" y="1349946"/>
            <a:ext cx="11523945" cy="144655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Common Concerns </a:t>
            </a:r>
          </a:p>
          <a:p>
            <a:pPr algn="ctr"/>
            <a:r>
              <a:rPr lang="en-US" sz="4000" b="1" dirty="0">
                <a:solidFill>
                  <a:srgbClr val="993300"/>
                </a:solidFill>
                <a:latin typeface="Baskerville Old Face" panose="02020602080505020303" pitchFamily="18" charset="0"/>
              </a:rPr>
              <a:t>Situations that may cause a delay in your case. </a:t>
            </a:r>
          </a:p>
        </p:txBody>
      </p:sp>
      <p:sp>
        <p:nvSpPr>
          <p:cNvPr id="7" name="TextBox 6">
            <a:extLst>
              <a:ext uri="{FF2B5EF4-FFF2-40B4-BE49-F238E27FC236}">
                <a16:creationId xmlns:a16="http://schemas.microsoft.com/office/drawing/2014/main" id="{DF63663F-6EE3-451F-9FAC-63051DB34F01}"/>
              </a:ext>
            </a:extLst>
          </p:cNvPr>
          <p:cNvSpPr txBox="1"/>
          <p:nvPr/>
        </p:nvSpPr>
        <p:spPr>
          <a:xfrm>
            <a:off x="6476535" y="2858105"/>
            <a:ext cx="5038818" cy="3416320"/>
          </a:xfrm>
          <a:prstGeom prst="rect">
            <a:avLst/>
          </a:prstGeom>
          <a:noFill/>
        </p:spPr>
        <p:txBody>
          <a:bodyPr wrap="square" rtlCol="0">
            <a:spAutoFit/>
          </a:bodyPr>
          <a:lstStyle/>
          <a:p>
            <a:pPr algn="ctr"/>
            <a:r>
              <a:rPr lang="en-US" sz="3600" dirty="0">
                <a:solidFill>
                  <a:srgbClr val="993300"/>
                </a:solidFill>
                <a:latin typeface="Baskerville Old Face" panose="02020602080505020303" pitchFamily="18" charset="0"/>
              </a:rPr>
              <a:t>The Affidavit or Acceptance of Service does not show all the required pleadings were served or the signature is not notarized (if required).</a:t>
            </a:r>
          </a:p>
        </p:txBody>
      </p:sp>
      <p:pic>
        <p:nvPicPr>
          <p:cNvPr id="2" name="Picture 1">
            <a:extLst>
              <a:ext uri="{FF2B5EF4-FFF2-40B4-BE49-F238E27FC236}">
                <a16:creationId xmlns:a16="http://schemas.microsoft.com/office/drawing/2014/main" id="{074837FD-5535-4738-8C4B-D5CF77B831A8}"/>
              </a:ext>
            </a:extLst>
          </p:cNvPr>
          <p:cNvPicPr>
            <a:picLocks noChangeAspect="1"/>
          </p:cNvPicPr>
          <p:nvPr/>
        </p:nvPicPr>
        <p:blipFill>
          <a:blip r:embed="rId2"/>
          <a:stretch>
            <a:fillRect/>
          </a:stretch>
        </p:blipFill>
        <p:spPr>
          <a:xfrm>
            <a:off x="292720" y="2796496"/>
            <a:ext cx="1588187" cy="2580803"/>
          </a:xfrm>
          <a:prstGeom prst="rect">
            <a:avLst/>
          </a:prstGeom>
        </p:spPr>
      </p:pic>
      <p:pic>
        <p:nvPicPr>
          <p:cNvPr id="6" name="Picture 5">
            <a:extLst>
              <a:ext uri="{FF2B5EF4-FFF2-40B4-BE49-F238E27FC236}">
                <a16:creationId xmlns:a16="http://schemas.microsoft.com/office/drawing/2014/main" id="{59B19C11-6699-4306-BE96-2865516D8CC3}"/>
              </a:ext>
            </a:extLst>
          </p:cNvPr>
          <p:cNvPicPr>
            <a:picLocks noChangeAspect="1"/>
          </p:cNvPicPr>
          <p:nvPr/>
        </p:nvPicPr>
        <p:blipFill>
          <a:blip r:embed="rId3"/>
          <a:stretch>
            <a:fillRect/>
          </a:stretch>
        </p:blipFill>
        <p:spPr>
          <a:xfrm>
            <a:off x="2131203" y="2858105"/>
            <a:ext cx="2034195" cy="2518527"/>
          </a:xfrm>
          <a:prstGeom prst="rect">
            <a:avLst/>
          </a:prstGeom>
        </p:spPr>
      </p:pic>
      <p:pic>
        <p:nvPicPr>
          <p:cNvPr id="8" name="Picture 7">
            <a:extLst>
              <a:ext uri="{FF2B5EF4-FFF2-40B4-BE49-F238E27FC236}">
                <a16:creationId xmlns:a16="http://schemas.microsoft.com/office/drawing/2014/main" id="{5189C1E5-09AA-4E87-9577-11B0F7E20736}"/>
              </a:ext>
            </a:extLst>
          </p:cNvPr>
          <p:cNvPicPr>
            <a:picLocks noChangeAspect="1"/>
          </p:cNvPicPr>
          <p:nvPr/>
        </p:nvPicPr>
        <p:blipFill>
          <a:blip r:embed="rId4"/>
          <a:stretch>
            <a:fillRect/>
          </a:stretch>
        </p:blipFill>
        <p:spPr>
          <a:xfrm>
            <a:off x="4454017" y="2796496"/>
            <a:ext cx="1679901" cy="2580136"/>
          </a:xfrm>
          <a:prstGeom prst="rect">
            <a:avLst/>
          </a:prstGeom>
        </p:spPr>
      </p:pic>
    </p:spTree>
    <p:extLst>
      <p:ext uri="{BB962C8B-B14F-4D97-AF65-F5344CB8AC3E}">
        <p14:creationId xmlns:p14="http://schemas.microsoft.com/office/powerpoint/2010/main" val="5242023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824836" y="5250789"/>
            <a:ext cx="3256766" cy="1200329"/>
          </a:xfrm>
          <a:prstGeom prst="rect">
            <a:avLst/>
          </a:prstGeom>
          <a:noFill/>
        </p:spPr>
        <p:txBody>
          <a:bodyPr wrap="square" rtlCol="0">
            <a:spAutoFit/>
          </a:bodyPr>
          <a:lstStyle/>
          <a:p>
            <a:pPr algn="ctr"/>
            <a:r>
              <a:rPr lang="en-US" sz="3600" b="1" dirty="0">
                <a:latin typeface="Baskerville Old Face" panose="02020602080505020303" pitchFamily="18" charset="0"/>
              </a:rPr>
              <a:t>DEFAULT PAPERWORK</a:t>
            </a:r>
          </a:p>
        </p:txBody>
      </p:sp>
      <p:sp>
        <p:nvSpPr>
          <p:cNvPr id="5" name="TextBox 4">
            <a:extLst>
              <a:ext uri="{FF2B5EF4-FFF2-40B4-BE49-F238E27FC236}">
                <a16:creationId xmlns:a16="http://schemas.microsoft.com/office/drawing/2014/main" id="{4FB9060F-45E7-4DC2-B51B-F3DDF0A2C4D3}"/>
              </a:ext>
            </a:extLst>
          </p:cNvPr>
          <p:cNvSpPr txBox="1"/>
          <p:nvPr/>
        </p:nvSpPr>
        <p:spPr>
          <a:xfrm>
            <a:off x="334025" y="1349946"/>
            <a:ext cx="11523945" cy="144655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Common Concerns </a:t>
            </a:r>
          </a:p>
          <a:p>
            <a:pPr algn="ctr"/>
            <a:r>
              <a:rPr lang="en-US" sz="4000" b="1" dirty="0">
                <a:solidFill>
                  <a:srgbClr val="993300"/>
                </a:solidFill>
                <a:latin typeface="Baskerville Old Face" panose="02020602080505020303" pitchFamily="18" charset="0"/>
              </a:rPr>
              <a:t>Situations that may cause a delay in your case. </a:t>
            </a:r>
          </a:p>
        </p:txBody>
      </p:sp>
      <p:sp>
        <p:nvSpPr>
          <p:cNvPr id="7" name="TextBox 6">
            <a:extLst>
              <a:ext uri="{FF2B5EF4-FFF2-40B4-BE49-F238E27FC236}">
                <a16:creationId xmlns:a16="http://schemas.microsoft.com/office/drawing/2014/main" id="{DF63663F-6EE3-451F-9FAC-63051DB34F01}"/>
              </a:ext>
            </a:extLst>
          </p:cNvPr>
          <p:cNvSpPr txBox="1"/>
          <p:nvPr/>
        </p:nvSpPr>
        <p:spPr>
          <a:xfrm>
            <a:off x="5561556" y="3231715"/>
            <a:ext cx="6025019" cy="2308324"/>
          </a:xfrm>
          <a:prstGeom prst="rect">
            <a:avLst/>
          </a:prstGeom>
          <a:noFill/>
        </p:spPr>
        <p:txBody>
          <a:bodyPr wrap="square" rtlCol="0">
            <a:spAutoFit/>
          </a:bodyPr>
          <a:lstStyle/>
          <a:p>
            <a:pPr algn="ctr"/>
            <a:r>
              <a:rPr lang="en-US" sz="3600" dirty="0">
                <a:solidFill>
                  <a:srgbClr val="993300"/>
                </a:solidFill>
                <a:latin typeface="Baskerville Old Face" panose="02020602080505020303" pitchFamily="18" charset="0"/>
              </a:rPr>
              <a:t>Application for Default document was not filed and/or a copy was not mailed to the other party. </a:t>
            </a:r>
          </a:p>
        </p:txBody>
      </p:sp>
      <p:pic>
        <p:nvPicPr>
          <p:cNvPr id="6" name="Picture 5">
            <a:extLst>
              <a:ext uri="{FF2B5EF4-FFF2-40B4-BE49-F238E27FC236}">
                <a16:creationId xmlns:a16="http://schemas.microsoft.com/office/drawing/2014/main" id="{BC0BB00F-0FC9-4D52-AF05-0AB10EA4B5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975" y="2922201"/>
            <a:ext cx="3256766" cy="2328588"/>
          </a:xfrm>
          <a:prstGeom prst="rect">
            <a:avLst/>
          </a:prstGeom>
        </p:spPr>
      </p:pic>
    </p:spTree>
    <p:extLst>
      <p:ext uri="{BB962C8B-B14F-4D97-AF65-F5344CB8AC3E}">
        <p14:creationId xmlns:p14="http://schemas.microsoft.com/office/powerpoint/2010/main" val="6604328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824836" y="5250789"/>
            <a:ext cx="3256766" cy="1200329"/>
          </a:xfrm>
          <a:prstGeom prst="rect">
            <a:avLst/>
          </a:prstGeom>
          <a:noFill/>
        </p:spPr>
        <p:txBody>
          <a:bodyPr wrap="square" rtlCol="0">
            <a:spAutoFit/>
          </a:bodyPr>
          <a:lstStyle/>
          <a:p>
            <a:pPr algn="ctr"/>
            <a:r>
              <a:rPr lang="en-US" sz="3600" b="1" dirty="0">
                <a:latin typeface="Baskerville Old Face" panose="02020602080505020303" pitchFamily="18" charset="0"/>
              </a:rPr>
              <a:t>PARENT</a:t>
            </a:r>
          </a:p>
          <a:p>
            <a:pPr algn="ctr"/>
            <a:r>
              <a:rPr lang="en-US" sz="3600" b="1" dirty="0">
                <a:latin typeface="Baskerville Old Face" panose="02020602080505020303" pitchFamily="18" charset="0"/>
              </a:rPr>
              <a:t>EDUCATION</a:t>
            </a:r>
          </a:p>
        </p:txBody>
      </p:sp>
      <p:sp>
        <p:nvSpPr>
          <p:cNvPr id="5" name="TextBox 4">
            <a:extLst>
              <a:ext uri="{FF2B5EF4-FFF2-40B4-BE49-F238E27FC236}">
                <a16:creationId xmlns:a16="http://schemas.microsoft.com/office/drawing/2014/main" id="{4FB9060F-45E7-4DC2-B51B-F3DDF0A2C4D3}"/>
              </a:ext>
            </a:extLst>
          </p:cNvPr>
          <p:cNvSpPr txBox="1"/>
          <p:nvPr/>
        </p:nvSpPr>
        <p:spPr>
          <a:xfrm>
            <a:off x="334025" y="1349946"/>
            <a:ext cx="11523945" cy="144655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Common Concerns </a:t>
            </a:r>
          </a:p>
          <a:p>
            <a:pPr algn="ctr"/>
            <a:r>
              <a:rPr lang="en-US" sz="4000" b="1" dirty="0">
                <a:solidFill>
                  <a:srgbClr val="993300"/>
                </a:solidFill>
                <a:latin typeface="Baskerville Old Face" panose="02020602080505020303" pitchFamily="18" charset="0"/>
              </a:rPr>
              <a:t>Situations that may cause a delay in your case. </a:t>
            </a:r>
          </a:p>
        </p:txBody>
      </p:sp>
      <p:sp>
        <p:nvSpPr>
          <p:cNvPr id="7" name="TextBox 6">
            <a:extLst>
              <a:ext uri="{FF2B5EF4-FFF2-40B4-BE49-F238E27FC236}">
                <a16:creationId xmlns:a16="http://schemas.microsoft.com/office/drawing/2014/main" id="{DF63663F-6EE3-451F-9FAC-63051DB34F01}"/>
              </a:ext>
            </a:extLst>
          </p:cNvPr>
          <p:cNvSpPr txBox="1"/>
          <p:nvPr/>
        </p:nvSpPr>
        <p:spPr>
          <a:xfrm>
            <a:off x="5611661" y="3795386"/>
            <a:ext cx="6025019" cy="1200329"/>
          </a:xfrm>
          <a:prstGeom prst="rect">
            <a:avLst/>
          </a:prstGeom>
          <a:noFill/>
        </p:spPr>
        <p:txBody>
          <a:bodyPr wrap="square" rtlCol="0">
            <a:spAutoFit/>
          </a:bodyPr>
          <a:lstStyle/>
          <a:p>
            <a:pPr algn="ctr"/>
            <a:r>
              <a:rPr lang="en-US" sz="3600" dirty="0">
                <a:solidFill>
                  <a:srgbClr val="993300"/>
                </a:solidFill>
                <a:latin typeface="Baskerville Old Face" panose="02020602080505020303" pitchFamily="18" charset="0"/>
              </a:rPr>
              <a:t>Parent Education Class was not taken by one or both parties. </a:t>
            </a:r>
          </a:p>
        </p:txBody>
      </p:sp>
      <p:pic>
        <p:nvPicPr>
          <p:cNvPr id="8" name="Picture 7">
            <a:extLst>
              <a:ext uri="{FF2B5EF4-FFF2-40B4-BE49-F238E27FC236}">
                <a16:creationId xmlns:a16="http://schemas.microsoft.com/office/drawing/2014/main" id="{C151A4A0-6499-4F0B-A46E-D3A179D75D63}"/>
              </a:ext>
            </a:extLst>
          </p:cNvPr>
          <p:cNvPicPr>
            <a:picLocks noChangeAspect="1"/>
          </p:cNvPicPr>
          <p:nvPr/>
        </p:nvPicPr>
        <p:blipFill>
          <a:blip r:embed="rId2"/>
          <a:stretch>
            <a:fillRect/>
          </a:stretch>
        </p:blipFill>
        <p:spPr>
          <a:xfrm>
            <a:off x="889880" y="2905313"/>
            <a:ext cx="3126678" cy="2296657"/>
          </a:xfrm>
          <a:prstGeom prst="rect">
            <a:avLst/>
          </a:prstGeom>
        </p:spPr>
      </p:pic>
    </p:spTree>
    <p:extLst>
      <p:ext uri="{BB962C8B-B14F-4D97-AF65-F5344CB8AC3E}">
        <p14:creationId xmlns:p14="http://schemas.microsoft.com/office/powerpoint/2010/main" val="32480091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3" name="TextBox 2">
            <a:extLst>
              <a:ext uri="{FF2B5EF4-FFF2-40B4-BE49-F238E27FC236}">
                <a16:creationId xmlns:a16="http://schemas.microsoft.com/office/drawing/2014/main" id="{F19F6235-4742-4D39-BF13-354157FEE85E}"/>
              </a:ext>
            </a:extLst>
          </p:cNvPr>
          <p:cNvSpPr txBox="1"/>
          <p:nvPr/>
        </p:nvSpPr>
        <p:spPr>
          <a:xfrm>
            <a:off x="824836" y="5250789"/>
            <a:ext cx="3256766" cy="1200329"/>
          </a:xfrm>
          <a:prstGeom prst="rect">
            <a:avLst/>
          </a:prstGeom>
          <a:noFill/>
        </p:spPr>
        <p:txBody>
          <a:bodyPr wrap="square" rtlCol="0">
            <a:spAutoFit/>
          </a:bodyPr>
          <a:lstStyle/>
          <a:p>
            <a:pPr algn="ctr"/>
            <a:r>
              <a:rPr lang="en-US" sz="3600" b="1" dirty="0">
                <a:latin typeface="Baskerville Old Face" panose="02020602080505020303" pitchFamily="18" charset="0"/>
              </a:rPr>
              <a:t>MISSING DOCUMENTS</a:t>
            </a:r>
          </a:p>
        </p:txBody>
      </p:sp>
      <p:sp>
        <p:nvSpPr>
          <p:cNvPr id="5" name="TextBox 4">
            <a:extLst>
              <a:ext uri="{FF2B5EF4-FFF2-40B4-BE49-F238E27FC236}">
                <a16:creationId xmlns:a16="http://schemas.microsoft.com/office/drawing/2014/main" id="{4FB9060F-45E7-4DC2-B51B-F3DDF0A2C4D3}"/>
              </a:ext>
            </a:extLst>
          </p:cNvPr>
          <p:cNvSpPr txBox="1"/>
          <p:nvPr/>
        </p:nvSpPr>
        <p:spPr>
          <a:xfrm>
            <a:off x="334025" y="1349946"/>
            <a:ext cx="11523945" cy="1446550"/>
          </a:xfrm>
          <a:prstGeom prst="rect">
            <a:avLst/>
          </a:prstGeom>
          <a:noFill/>
        </p:spPr>
        <p:txBody>
          <a:bodyPr wrap="square" rtlCol="0">
            <a:spAutoFit/>
          </a:bodyPr>
          <a:lstStyle/>
          <a:p>
            <a:pPr algn="ctr"/>
            <a:r>
              <a:rPr lang="en-US" sz="4800" b="1" dirty="0">
                <a:solidFill>
                  <a:srgbClr val="993300"/>
                </a:solidFill>
                <a:latin typeface="Baskerville Old Face" panose="02020602080505020303" pitchFamily="18" charset="0"/>
              </a:rPr>
              <a:t>Common Concerns </a:t>
            </a:r>
          </a:p>
          <a:p>
            <a:pPr algn="ctr"/>
            <a:r>
              <a:rPr lang="en-US" sz="4000" b="1" dirty="0">
                <a:solidFill>
                  <a:srgbClr val="993300"/>
                </a:solidFill>
                <a:latin typeface="Baskerville Old Face" panose="02020602080505020303" pitchFamily="18" charset="0"/>
              </a:rPr>
              <a:t>Situations that may cause a delay in your case. </a:t>
            </a:r>
          </a:p>
        </p:txBody>
      </p:sp>
      <p:sp>
        <p:nvSpPr>
          <p:cNvPr id="7" name="TextBox 6">
            <a:extLst>
              <a:ext uri="{FF2B5EF4-FFF2-40B4-BE49-F238E27FC236}">
                <a16:creationId xmlns:a16="http://schemas.microsoft.com/office/drawing/2014/main" id="{DF63663F-6EE3-451F-9FAC-63051DB34F01}"/>
              </a:ext>
            </a:extLst>
          </p:cNvPr>
          <p:cNvSpPr txBox="1"/>
          <p:nvPr/>
        </p:nvSpPr>
        <p:spPr>
          <a:xfrm>
            <a:off x="5461600" y="2905313"/>
            <a:ext cx="6025019" cy="3785652"/>
          </a:xfrm>
          <a:prstGeom prst="rect">
            <a:avLst/>
          </a:prstGeom>
          <a:noFill/>
        </p:spPr>
        <p:txBody>
          <a:bodyPr wrap="square" rtlCol="0">
            <a:spAutoFit/>
          </a:bodyPr>
          <a:lstStyle/>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Self Addressed, Stamped Return Envelopes</a:t>
            </a:r>
          </a:p>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Copies of Decrees</a:t>
            </a:r>
          </a:p>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Parenting Plan or Agreement</a:t>
            </a:r>
          </a:p>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Parent’s Worksheet</a:t>
            </a:r>
          </a:p>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Child Support Order</a:t>
            </a:r>
          </a:p>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Income Withholding Order</a:t>
            </a:r>
          </a:p>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Employer Information for Income Withholding Order</a:t>
            </a:r>
          </a:p>
          <a:p>
            <a:pPr marL="571500" indent="-571500">
              <a:buFont typeface="Arial" panose="020B0604020202020204" pitchFamily="34" charset="0"/>
              <a:buChar char="•"/>
            </a:pPr>
            <a:r>
              <a:rPr lang="en-US" sz="2400" dirty="0">
                <a:solidFill>
                  <a:srgbClr val="993300"/>
                </a:solidFill>
                <a:latin typeface="Baskerville Old Face" panose="02020602080505020303" pitchFamily="18" charset="0"/>
              </a:rPr>
              <a:t>Order for Name Change</a:t>
            </a:r>
          </a:p>
        </p:txBody>
      </p:sp>
      <p:pic>
        <p:nvPicPr>
          <p:cNvPr id="2" name="Picture 1">
            <a:extLst>
              <a:ext uri="{FF2B5EF4-FFF2-40B4-BE49-F238E27FC236}">
                <a16:creationId xmlns:a16="http://schemas.microsoft.com/office/drawing/2014/main" id="{CC27D52F-B44B-4230-95A9-124468FC988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705381" y="2856592"/>
            <a:ext cx="3495675" cy="2409825"/>
          </a:xfrm>
          <a:prstGeom prst="rect">
            <a:avLst/>
          </a:prstGeom>
        </p:spPr>
      </p:pic>
    </p:spTree>
    <p:extLst>
      <p:ext uri="{BB962C8B-B14F-4D97-AF65-F5344CB8AC3E}">
        <p14:creationId xmlns:p14="http://schemas.microsoft.com/office/powerpoint/2010/main" val="5412815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FC9F19A-FD81-4376-B52B-CC0FF14F0509}"/>
              </a:ext>
            </a:extLst>
          </p:cNvPr>
          <p:cNvSpPr txBox="1"/>
          <p:nvPr/>
        </p:nvSpPr>
        <p:spPr>
          <a:xfrm>
            <a:off x="824836" y="225466"/>
            <a:ext cx="10542328" cy="1015663"/>
          </a:xfrm>
          <a:prstGeom prst="rect">
            <a:avLst/>
          </a:prstGeom>
          <a:noFill/>
        </p:spPr>
        <p:txBody>
          <a:bodyPr wrap="square" rtlCol="0">
            <a:spAutoFit/>
          </a:bodyPr>
          <a:lstStyle/>
          <a:p>
            <a:pPr algn="ctr"/>
            <a:r>
              <a:rPr lang="en-US" sz="6000" b="1" dirty="0">
                <a:solidFill>
                  <a:srgbClr val="993300"/>
                </a:solidFill>
                <a:latin typeface="Baskerville Old Face" panose="02020602080505020303" pitchFamily="18" charset="0"/>
              </a:rPr>
              <a:t>Clerk of the Superior Court</a:t>
            </a:r>
          </a:p>
        </p:txBody>
      </p:sp>
      <p:sp>
        <p:nvSpPr>
          <p:cNvPr id="11" name="TextBox 10">
            <a:extLst>
              <a:ext uri="{FF2B5EF4-FFF2-40B4-BE49-F238E27FC236}">
                <a16:creationId xmlns:a16="http://schemas.microsoft.com/office/drawing/2014/main" id="{8D81FFBB-00B6-4428-9A4C-642D55DBFE7F}"/>
              </a:ext>
            </a:extLst>
          </p:cNvPr>
          <p:cNvSpPr txBox="1"/>
          <p:nvPr/>
        </p:nvSpPr>
        <p:spPr>
          <a:xfrm>
            <a:off x="133220" y="2767280"/>
            <a:ext cx="5094701" cy="1323439"/>
          </a:xfrm>
          <a:prstGeom prst="rect">
            <a:avLst/>
          </a:prstGeom>
          <a:noFill/>
        </p:spPr>
        <p:txBody>
          <a:bodyPr wrap="square" rtlCol="0">
            <a:spAutoFit/>
          </a:bodyPr>
          <a:lstStyle/>
          <a:p>
            <a:pPr algn="ctr"/>
            <a:r>
              <a:rPr lang="en-US" sz="8000" b="1" dirty="0">
                <a:solidFill>
                  <a:srgbClr val="993300"/>
                </a:solidFill>
                <a:latin typeface="Baskerville Old Face" panose="02020602080505020303" pitchFamily="18" charset="0"/>
              </a:rPr>
              <a:t>Questions?</a:t>
            </a:r>
          </a:p>
        </p:txBody>
      </p:sp>
      <p:pic>
        <p:nvPicPr>
          <p:cNvPr id="6" name="Picture 5">
            <a:extLst>
              <a:ext uri="{FF2B5EF4-FFF2-40B4-BE49-F238E27FC236}">
                <a16:creationId xmlns:a16="http://schemas.microsoft.com/office/drawing/2014/main" id="{A3F77577-94F8-4FAB-BF0F-AFBCF27BD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7921" y="1385508"/>
            <a:ext cx="6479005" cy="4988834"/>
          </a:xfrm>
          <a:prstGeom prst="rect">
            <a:avLst/>
          </a:prstGeom>
        </p:spPr>
      </p:pic>
    </p:spTree>
    <p:extLst>
      <p:ext uri="{BB962C8B-B14F-4D97-AF65-F5344CB8AC3E}">
        <p14:creationId xmlns:p14="http://schemas.microsoft.com/office/powerpoint/2010/main" val="339811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117646"/>
            <a:ext cx="4813637" cy="1354217"/>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Tina R. </a:t>
            </a:r>
            <a:r>
              <a:rPr lang="en-US" sz="2800" b="1" dirty="0" err="1">
                <a:solidFill>
                  <a:srgbClr val="FFFFCC"/>
                </a:solidFill>
                <a:latin typeface="Baskerville Old Face" panose="02020602080505020303" pitchFamily="18" charset="0"/>
              </a:rPr>
              <a:t>Ainley</a:t>
            </a:r>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Presiding Domestic Judge</a:t>
            </a:r>
          </a:p>
          <a:p>
            <a:r>
              <a:rPr lang="en-US" dirty="0">
                <a:solidFill>
                  <a:srgbClr val="FFFFCC"/>
                </a:solidFill>
                <a:latin typeface="Baskerville Old Face" panose="02020602080505020303" pitchFamily="18" charset="0"/>
              </a:rPr>
              <a:t>Division 3</a:t>
            </a:r>
          </a:p>
          <a:p>
            <a:r>
              <a:rPr lang="en-US" dirty="0">
                <a:solidFill>
                  <a:srgbClr val="FFFFCC"/>
                </a:solidFill>
                <a:latin typeface="Baskerville Old Face" panose="02020602080505020303" pitchFamily="18" charset="0"/>
              </a:rPr>
              <a:t>Superior Court Yavapai County</a:t>
            </a:r>
          </a:p>
        </p:txBody>
      </p:sp>
      <p:pic>
        <p:nvPicPr>
          <p:cNvPr id="2" name="Picture 1"/>
          <p:cNvPicPr>
            <a:picLocks noChangeAspect="1"/>
          </p:cNvPicPr>
          <p:nvPr/>
        </p:nvPicPr>
        <p:blipFill>
          <a:blip r:embed="rId3"/>
          <a:stretch>
            <a:fillRect/>
          </a:stretch>
        </p:blipFill>
        <p:spPr>
          <a:xfrm>
            <a:off x="2299036" y="926453"/>
            <a:ext cx="2841172" cy="3768608"/>
          </a:xfrm>
          <a:prstGeom prst="rect">
            <a:avLst/>
          </a:prstGeom>
        </p:spPr>
      </p:pic>
    </p:spTree>
    <p:extLst>
      <p:ext uri="{BB962C8B-B14F-4D97-AF65-F5344CB8AC3E}">
        <p14:creationId xmlns:p14="http://schemas.microsoft.com/office/powerpoint/2010/main" val="37609067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8CC9FA-F950-4908-B84D-5E528A346F34}"/>
              </a:ext>
            </a:extLst>
          </p:cNvPr>
          <p:cNvSpPr txBox="1"/>
          <p:nvPr/>
        </p:nvSpPr>
        <p:spPr>
          <a:xfrm>
            <a:off x="283029" y="507792"/>
            <a:ext cx="11625942" cy="1446550"/>
          </a:xfrm>
          <a:prstGeom prst="rect">
            <a:avLst/>
          </a:prstGeom>
          <a:noFill/>
        </p:spPr>
        <p:txBody>
          <a:bodyPr wrap="square" rtlCol="0">
            <a:spAutoFit/>
          </a:bodyPr>
          <a:lstStyle/>
          <a:p>
            <a:pPr algn="ctr"/>
            <a:r>
              <a:rPr lang="en-US" sz="8800" b="1" dirty="0">
                <a:solidFill>
                  <a:schemeClr val="bg1"/>
                </a:solidFill>
                <a:latin typeface="Baskerville Old Face" panose="02020602080505020303" pitchFamily="18" charset="0"/>
              </a:rPr>
              <a:t>Legal Counsel</a:t>
            </a:r>
          </a:p>
        </p:txBody>
      </p:sp>
      <p:pic>
        <p:nvPicPr>
          <p:cNvPr id="7" name="Picture 6">
            <a:extLst>
              <a:ext uri="{FF2B5EF4-FFF2-40B4-BE49-F238E27FC236}">
                <a16:creationId xmlns:a16="http://schemas.microsoft.com/office/drawing/2014/main" id="{9C380C13-15A6-4A49-85C0-B264A1E9D9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4140" y="1954342"/>
            <a:ext cx="6903720" cy="3987175"/>
          </a:xfrm>
          <a:prstGeom prst="rect">
            <a:avLst/>
          </a:prstGeom>
        </p:spPr>
      </p:pic>
    </p:spTree>
    <p:extLst>
      <p:ext uri="{BB962C8B-B14F-4D97-AF65-F5344CB8AC3E}">
        <p14:creationId xmlns:p14="http://schemas.microsoft.com/office/powerpoint/2010/main" val="18191532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18722"/>
          </a:xfrm>
          <a:prstGeom prst="rect">
            <a:avLst/>
          </a:prstGeom>
          <a:pattFill prst="dkVert">
            <a:fgClr>
              <a:srgbClr val="993300"/>
            </a:fgClr>
            <a:bgClr>
              <a:schemeClr val="bg1"/>
            </a:bgClr>
          </a:pattFill>
        </p:spPr>
      </p:pic>
      <p:sp>
        <p:nvSpPr>
          <p:cNvPr id="4" name="Title 3"/>
          <p:cNvSpPr>
            <a:spLocks noGrp="1"/>
          </p:cNvSpPr>
          <p:nvPr>
            <p:ph type="title"/>
          </p:nvPr>
        </p:nvSpPr>
        <p:spPr>
          <a:xfrm>
            <a:off x="0" y="5198382"/>
            <a:ext cx="12192000" cy="1325563"/>
          </a:xfrm>
          <a:solidFill>
            <a:srgbClr val="993300"/>
          </a:solidFill>
        </p:spPr>
        <p:txBody>
          <a:bodyPr>
            <a:normAutofit/>
          </a:bodyPr>
          <a:lstStyle/>
          <a:p>
            <a:pPr algn="ctr"/>
            <a:r>
              <a:rPr lang="en-US" sz="7200" b="1" dirty="0">
                <a:solidFill>
                  <a:srgbClr val="FFFFCC"/>
                </a:solidFill>
                <a:latin typeface="Baskerville Old Face" panose="02020602080505020303" pitchFamily="18" charset="0"/>
              </a:rPr>
              <a:t>Thank You! </a:t>
            </a:r>
          </a:p>
        </p:txBody>
      </p:sp>
    </p:spTree>
    <p:extLst>
      <p:ext uri="{BB962C8B-B14F-4D97-AF65-F5344CB8AC3E}">
        <p14:creationId xmlns:p14="http://schemas.microsoft.com/office/powerpoint/2010/main" val="2572718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257175" y="5012871"/>
            <a:ext cx="4883033"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Krista M. Carman</a:t>
            </a:r>
          </a:p>
          <a:p>
            <a:endParaRPr lang="en-US" dirty="0">
              <a:solidFill>
                <a:srgbClr val="FFFFCC"/>
              </a:solidFill>
              <a:latin typeface="Baskerville Old Face" panose="02020602080505020303" pitchFamily="18" charset="0"/>
            </a:endParaRPr>
          </a:p>
          <a:p>
            <a:r>
              <a:rPr lang="en-US" kern="1000" dirty="0">
                <a:solidFill>
                  <a:srgbClr val="FFFFCC"/>
                </a:solidFill>
                <a:latin typeface="Baskerville Old Face" panose="02020602080505020303" pitchFamily="18" charset="0"/>
              </a:rPr>
              <a:t>Associate Presiding Judge/Presiding Criminal Judge</a:t>
            </a:r>
          </a:p>
          <a:p>
            <a:r>
              <a:rPr lang="en-US" dirty="0">
                <a:solidFill>
                  <a:srgbClr val="FFFFCC"/>
                </a:solidFill>
                <a:latin typeface="Baskerville Old Face" panose="02020602080505020303" pitchFamily="18" charset="0"/>
              </a:rPr>
              <a:t>Division 4</a:t>
            </a:r>
          </a:p>
          <a:p>
            <a:r>
              <a:rPr lang="en-US" dirty="0">
                <a:solidFill>
                  <a:srgbClr val="FFFFCC"/>
                </a:solidFill>
                <a:latin typeface="Baskerville Old Face" panose="02020602080505020303" pitchFamily="18" charset="0"/>
              </a:rPr>
              <a:t>Superior Court Yavapai County</a:t>
            </a:r>
          </a:p>
        </p:txBody>
      </p:sp>
      <p:pic>
        <p:nvPicPr>
          <p:cNvPr id="3" name="Picture 2" descr="A person smiling for the camera&#10;&#10;Description generated with very high confidence">
            <a:extLst>
              <a:ext uri="{FF2B5EF4-FFF2-40B4-BE49-F238E27FC236}">
                <a16:creationId xmlns:a16="http://schemas.microsoft.com/office/drawing/2014/main" id="{95E0D1C7-5C76-4BA5-86C1-DB2C984B3119}"/>
              </a:ext>
            </a:extLst>
          </p:cNvPr>
          <p:cNvPicPr>
            <a:picLocks noChangeAspect="1"/>
          </p:cNvPicPr>
          <p:nvPr/>
        </p:nvPicPr>
        <p:blipFill rotWithShape="1">
          <a:blip r:embed="rId3">
            <a:extLst>
              <a:ext uri="{28A0092B-C50C-407E-A947-70E740481C1C}">
                <a14:useLocalDpi xmlns:a14="http://schemas.microsoft.com/office/drawing/2010/main" val="0"/>
              </a:ext>
            </a:extLst>
          </a:blip>
          <a:srcRect l="8978" r="12292" b="3228"/>
          <a:stretch/>
        </p:blipFill>
        <p:spPr>
          <a:xfrm>
            <a:off x="2913888" y="1147544"/>
            <a:ext cx="2226320" cy="3242788"/>
          </a:xfrm>
          <a:prstGeom prst="rect">
            <a:avLst/>
          </a:prstGeom>
        </p:spPr>
      </p:pic>
    </p:spTree>
    <p:extLst>
      <p:ext uri="{BB962C8B-B14F-4D97-AF65-F5344CB8AC3E}">
        <p14:creationId xmlns:p14="http://schemas.microsoft.com/office/powerpoint/2010/main" val="2423571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33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TextBox 6"/>
          <p:cNvSpPr txBox="1"/>
          <p:nvPr/>
        </p:nvSpPr>
        <p:spPr>
          <a:xfrm>
            <a:off x="0" y="0"/>
            <a:ext cx="12192000" cy="1015663"/>
          </a:xfrm>
          <a:prstGeom prst="rect">
            <a:avLst/>
          </a:prstGeom>
          <a:noFill/>
        </p:spPr>
        <p:txBody>
          <a:bodyPr wrap="square" rtlCol="0">
            <a:spAutoFit/>
          </a:bodyPr>
          <a:lstStyle/>
          <a:p>
            <a:r>
              <a:rPr lang="en-US" sz="6000" dirty="0">
                <a:solidFill>
                  <a:srgbClr val="FFFFCC"/>
                </a:solidFill>
                <a:latin typeface="Baskerville Old Face" panose="02020602080505020303" pitchFamily="18" charset="0"/>
              </a:rPr>
              <a:t>The Court</a:t>
            </a:r>
          </a:p>
        </p:txBody>
      </p:sp>
      <p:sp>
        <p:nvSpPr>
          <p:cNvPr id="9" name="TextBox 8"/>
          <p:cNvSpPr txBox="1"/>
          <p:nvPr/>
        </p:nvSpPr>
        <p:spPr>
          <a:xfrm>
            <a:off x="326571" y="5012871"/>
            <a:ext cx="4813637" cy="1631216"/>
          </a:xfrm>
          <a:prstGeom prst="rect">
            <a:avLst/>
          </a:prstGeom>
          <a:noFill/>
        </p:spPr>
        <p:txBody>
          <a:bodyPr wrap="square" rtlCol="0">
            <a:spAutoFit/>
          </a:bodyPr>
          <a:lstStyle/>
          <a:p>
            <a:r>
              <a:rPr lang="en-US" sz="2800" b="1" dirty="0">
                <a:solidFill>
                  <a:srgbClr val="FFFFCC"/>
                </a:solidFill>
                <a:latin typeface="Baskerville Old Face" panose="02020602080505020303" pitchFamily="18" charset="0"/>
              </a:rPr>
              <a:t>Honorable Henry E. Whitmer</a:t>
            </a:r>
          </a:p>
          <a:p>
            <a:endParaRPr lang="en-US" dirty="0">
              <a:solidFill>
                <a:srgbClr val="FFFFCC"/>
              </a:solidFill>
              <a:latin typeface="Baskerville Old Face" panose="02020602080505020303" pitchFamily="18" charset="0"/>
            </a:endParaRPr>
          </a:p>
          <a:p>
            <a:endParaRPr lang="en-US" dirty="0">
              <a:solidFill>
                <a:srgbClr val="FFFFCC"/>
              </a:solidFill>
              <a:latin typeface="Baskerville Old Face" panose="02020602080505020303" pitchFamily="18" charset="0"/>
            </a:endParaRPr>
          </a:p>
          <a:p>
            <a:r>
              <a:rPr lang="en-US" dirty="0">
                <a:solidFill>
                  <a:srgbClr val="FFFFCC"/>
                </a:solidFill>
                <a:latin typeface="Baskerville Old Face" panose="02020602080505020303" pitchFamily="18" charset="0"/>
              </a:rPr>
              <a:t>Division 5</a:t>
            </a:r>
          </a:p>
          <a:p>
            <a:r>
              <a:rPr lang="en-US" dirty="0">
                <a:solidFill>
                  <a:srgbClr val="FFFFCC"/>
                </a:solidFill>
                <a:latin typeface="Baskerville Old Face" panose="02020602080505020303" pitchFamily="18" charset="0"/>
              </a:rPr>
              <a:t>Superior Court Yavapai County</a:t>
            </a:r>
          </a:p>
        </p:txBody>
      </p:sp>
      <p:pic>
        <p:nvPicPr>
          <p:cNvPr id="1028" name="Picture 4">
            <a:extLst>
              <a:ext uri="{FF2B5EF4-FFF2-40B4-BE49-F238E27FC236}">
                <a16:creationId xmlns:a16="http://schemas.microsoft.com/office/drawing/2014/main" id="{18334B20-4A8E-F892-E5AE-9974F7255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999" y="1435796"/>
            <a:ext cx="2211245" cy="321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1821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1267</TotalTime>
  <Words>1897</Words>
  <Application>Microsoft Office PowerPoint</Application>
  <PresentationFormat>Widescreen</PresentationFormat>
  <Paragraphs>342</Paragraphs>
  <Slides>71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Arial</vt:lpstr>
      <vt:lpstr>Baskerville Old Face</vt:lpstr>
      <vt:lpstr>Calibri</vt:lpstr>
      <vt:lpstr>Calibri Light</vt:lpstr>
      <vt:lpstr>Office Theme</vt:lpstr>
      <vt:lpstr>Yavapai County Divorce 101</vt:lpstr>
      <vt:lpstr>Welcome to Family Court</vt:lpstr>
      <vt:lpstr>Divorce 101: A helpful guide through the divorce process in the Yavapai County Superior Court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Seets, Heather</dc:creator>
  <cp:lastModifiedBy>Blackshear, Bethany</cp:lastModifiedBy>
  <cp:revision>115</cp:revision>
  <dcterms:created xsi:type="dcterms:W3CDTF">2017-03-08T16:54:26Z</dcterms:created>
  <dcterms:modified xsi:type="dcterms:W3CDTF">2026-01-02T23:14:56Z</dcterms:modified>
</cp:coreProperties>
</file>