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6" r:id="rId4"/>
    <p:sldId id="258" r:id="rId5"/>
    <p:sldId id="257" r:id="rId6"/>
    <p:sldId id="269" r:id="rId7"/>
    <p:sldId id="262" r:id="rId8"/>
    <p:sldId id="263" r:id="rId9"/>
    <p:sldId id="264" r:id="rId10"/>
    <p:sldId id="265" r:id="rId11"/>
    <p:sldId id="266" r:id="rId12"/>
    <p:sldId id="287" r:id="rId13"/>
    <p:sldId id="358" r:id="rId14"/>
    <p:sldId id="268" r:id="rId15"/>
    <p:sldId id="267" r:id="rId16"/>
    <p:sldId id="270" r:id="rId17"/>
    <p:sldId id="276" r:id="rId18"/>
    <p:sldId id="272" r:id="rId19"/>
    <p:sldId id="277" r:id="rId20"/>
    <p:sldId id="274" r:id="rId21"/>
    <p:sldId id="284" r:id="rId22"/>
    <p:sldId id="278" r:id="rId23"/>
    <p:sldId id="356" r:id="rId24"/>
    <p:sldId id="280" r:id="rId25"/>
    <p:sldId id="281" r:id="rId26"/>
    <p:sldId id="282" r:id="rId27"/>
    <p:sldId id="285" r:id="rId28"/>
    <p:sldId id="288" r:id="rId29"/>
    <p:sldId id="289" r:id="rId30"/>
    <p:sldId id="290" r:id="rId31"/>
    <p:sldId id="294" r:id="rId32"/>
    <p:sldId id="292" r:id="rId33"/>
    <p:sldId id="301" r:id="rId34"/>
    <p:sldId id="291" r:id="rId35"/>
    <p:sldId id="297" r:id="rId36"/>
    <p:sldId id="298" r:id="rId37"/>
    <p:sldId id="299" r:id="rId38"/>
    <p:sldId id="300" r:id="rId39"/>
    <p:sldId id="349" r:id="rId40"/>
    <p:sldId id="302" r:id="rId41"/>
    <p:sldId id="353" r:id="rId42"/>
    <p:sldId id="303" r:id="rId43"/>
    <p:sldId id="305" r:id="rId44"/>
    <p:sldId id="357" r:id="rId45"/>
    <p:sldId id="306" r:id="rId46"/>
    <p:sldId id="307" r:id="rId47"/>
    <p:sldId id="308" r:id="rId48"/>
    <p:sldId id="309" r:id="rId49"/>
    <p:sldId id="314" r:id="rId50"/>
    <p:sldId id="304" r:id="rId51"/>
    <p:sldId id="315" r:id="rId52"/>
    <p:sldId id="323" r:id="rId53"/>
    <p:sldId id="324" r:id="rId54"/>
    <p:sldId id="325" r:id="rId55"/>
    <p:sldId id="355" r:id="rId56"/>
    <p:sldId id="333" r:id="rId57"/>
    <p:sldId id="332" r:id="rId58"/>
    <p:sldId id="334" r:id="rId59"/>
    <p:sldId id="335" r:id="rId60"/>
    <p:sldId id="336" r:id="rId61"/>
    <p:sldId id="337" r:id="rId62"/>
    <p:sldId id="338" r:id="rId63"/>
    <p:sldId id="339" r:id="rId64"/>
    <p:sldId id="340" r:id="rId65"/>
    <p:sldId id="341" r:id="rId66"/>
    <p:sldId id="342" r:id="rId67"/>
    <p:sldId id="343" r:id="rId68"/>
    <p:sldId id="344" r:id="rId69"/>
    <p:sldId id="346" r:id="rId70"/>
    <p:sldId id="345" r:id="rId71"/>
    <p:sldId id="34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CCFF"/>
    <a:srgbClr val="996633"/>
    <a:srgbClr val="00CC99"/>
    <a:srgbClr val="FFFF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0" autoAdjust="0"/>
    <p:restoredTop sz="95380" autoAdjust="0"/>
  </p:normalViewPr>
  <p:slideViewPr>
    <p:cSldViewPr snapToGrid="0">
      <p:cViewPr varScale="1">
        <p:scale>
          <a:sx n="51" d="100"/>
          <a:sy n="51" d="100"/>
        </p:scale>
        <p:origin x="778"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AE2FA1-C459-4376-81D7-AE620160DA6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05767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14568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51394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4264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E2FA1-C459-4376-81D7-AE620160DA6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22357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E2FA1-C459-4376-81D7-AE620160DA6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7904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E2FA1-C459-4376-81D7-AE620160DA65}"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23338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E2FA1-C459-4376-81D7-AE620160DA65}"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8412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E2FA1-C459-4376-81D7-AE620160DA65}"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83632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60171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82335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E2FA1-C459-4376-81D7-AE620160DA65}"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62722-E933-4167-B73C-FF55FC60894A}" type="slidenum">
              <a:rPr lang="en-US" smtClean="0"/>
              <a:t>‹#›</a:t>
            </a:fld>
            <a:endParaRPr lang="en-US"/>
          </a:p>
        </p:txBody>
      </p:sp>
    </p:spTree>
    <p:extLst>
      <p:ext uri="{BB962C8B-B14F-4D97-AF65-F5344CB8AC3E}">
        <p14:creationId xmlns:p14="http://schemas.microsoft.com/office/powerpoint/2010/main" val="38331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Yavapai County Divorce 101</a:t>
            </a:r>
          </a:p>
        </p:txBody>
      </p:sp>
    </p:spTree>
    <p:extLst>
      <p:ext uri="{BB962C8B-B14F-4D97-AF65-F5344CB8AC3E}">
        <p14:creationId xmlns:p14="http://schemas.microsoft.com/office/powerpoint/2010/main" val="419054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Anna C. Young</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Juvenile Court Judge</a:t>
            </a:r>
          </a:p>
          <a:p>
            <a:r>
              <a:rPr lang="en-US" dirty="0">
                <a:solidFill>
                  <a:srgbClr val="FFFFCC"/>
                </a:solidFill>
                <a:latin typeface="Baskerville Old Face" panose="02020602080505020303" pitchFamily="18" charset="0"/>
              </a:rPr>
              <a:t>Division 6</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AC6FD3F6-3068-4776-87A4-26B98C0EEDCD}"/>
              </a:ext>
            </a:extLst>
          </p:cNvPr>
          <p:cNvPicPr>
            <a:picLocks noChangeAspect="1"/>
          </p:cNvPicPr>
          <p:nvPr/>
        </p:nvPicPr>
        <p:blipFill>
          <a:blip r:embed="rId3"/>
          <a:stretch>
            <a:fillRect/>
          </a:stretch>
        </p:blipFill>
        <p:spPr>
          <a:xfrm>
            <a:off x="2299036" y="1015663"/>
            <a:ext cx="2841172" cy="3768608"/>
          </a:xfrm>
          <a:prstGeom prst="rect">
            <a:avLst/>
          </a:prstGeom>
        </p:spPr>
      </p:pic>
    </p:spTree>
    <p:extLst>
      <p:ext uri="{BB962C8B-B14F-4D97-AF65-F5344CB8AC3E}">
        <p14:creationId xmlns:p14="http://schemas.microsoft.com/office/powerpoint/2010/main" val="202843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R. Bluff</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7</a:t>
            </a:r>
          </a:p>
          <a:p>
            <a:r>
              <a:rPr lang="en-US" dirty="0">
                <a:solidFill>
                  <a:srgbClr val="FFFFCC"/>
                </a:solidFill>
                <a:latin typeface="Baskerville Old Face" panose="02020602080505020303" pitchFamily="18" charset="0"/>
              </a:rPr>
              <a:t>Superior Court Yavapai County</a:t>
            </a:r>
          </a:p>
        </p:txBody>
      </p:sp>
      <p:pic>
        <p:nvPicPr>
          <p:cNvPr id="8" name="Picture 7" descr="A person in a suit smiling&#10;&#10;Description automatically generated with low confidence">
            <a:extLst>
              <a:ext uri="{FF2B5EF4-FFF2-40B4-BE49-F238E27FC236}">
                <a16:creationId xmlns:a16="http://schemas.microsoft.com/office/drawing/2014/main" id="{B2189148-9976-4B86-BE52-FE7F77DB8591}"/>
              </a:ext>
            </a:extLst>
          </p:cNvPr>
          <p:cNvPicPr>
            <a:picLocks noChangeAspect="1"/>
          </p:cNvPicPr>
          <p:nvPr/>
        </p:nvPicPr>
        <p:blipFill rotWithShape="1">
          <a:blip r:embed="rId3">
            <a:extLst>
              <a:ext uri="{28A0092B-C50C-407E-A947-70E740481C1C}">
                <a14:useLocalDpi xmlns:a14="http://schemas.microsoft.com/office/drawing/2010/main" val="0"/>
              </a:ext>
            </a:extLst>
          </a:blip>
          <a:srcRect l="10556" r="11712"/>
          <a:stretch/>
        </p:blipFill>
        <p:spPr>
          <a:xfrm>
            <a:off x="2667699" y="1264644"/>
            <a:ext cx="2399251" cy="3657600"/>
          </a:xfrm>
          <a:prstGeom prst="rect">
            <a:avLst/>
          </a:prstGeom>
        </p:spPr>
      </p:pic>
    </p:spTree>
    <p:extLst>
      <p:ext uri="{BB962C8B-B14F-4D97-AF65-F5344CB8AC3E}">
        <p14:creationId xmlns:p14="http://schemas.microsoft.com/office/powerpoint/2010/main" val="359250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Debra R. Phelan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8</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BF1417F3-CA38-4F88-9961-5DFB54334A77}"/>
              </a:ext>
            </a:extLst>
          </p:cNvPr>
          <p:cNvPicPr>
            <a:picLocks noChangeAspect="1"/>
          </p:cNvPicPr>
          <p:nvPr/>
        </p:nvPicPr>
        <p:blipFill>
          <a:blip r:embed="rId3"/>
          <a:stretch>
            <a:fillRect/>
          </a:stretch>
        </p:blipFill>
        <p:spPr>
          <a:xfrm>
            <a:off x="2362200" y="1012371"/>
            <a:ext cx="2778008" cy="3768608"/>
          </a:xfrm>
          <a:prstGeom prst="rect">
            <a:avLst/>
          </a:prstGeom>
        </p:spPr>
      </p:pic>
    </p:spTree>
    <p:extLst>
      <p:ext uri="{BB962C8B-B14F-4D97-AF65-F5344CB8AC3E}">
        <p14:creationId xmlns:p14="http://schemas.microsoft.com/office/powerpoint/2010/main" val="278977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09551" y="5012871"/>
            <a:ext cx="4930658" cy="1585049"/>
          </a:xfrm>
          <a:prstGeom prst="rect">
            <a:avLst/>
          </a:prstGeom>
          <a:noFill/>
        </p:spPr>
        <p:txBody>
          <a:bodyPr wrap="square" rtlCol="0">
            <a:spAutoFit/>
          </a:bodyPr>
          <a:lstStyle/>
          <a:p>
            <a:r>
              <a:rPr lang="en-US" sz="2500" b="1" dirty="0">
                <a:solidFill>
                  <a:srgbClr val="FFFFCC"/>
                </a:solidFill>
                <a:latin typeface="Baskerville Old Face" panose="02020602080505020303" pitchFamily="18" charset="0"/>
              </a:rPr>
              <a:t>Honorable Kristyne M. Schaaf-Olson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PTA</a:t>
            </a:r>
          </a:p>
          <a:p>
            <a:r>
              <a:rPr lang="en-US" dirty="0">
                <a:solidFill>
                  <a:srgbClr val="FFFFCC"/>
                </a:solidFill>
                <a:latin typeface="Baskerville Old Face" panose="02020602080505020303" pitchFamily="18" charset="0"/>
              </a:rPr>
              <a:t>Superior Court Yavapai County</a:t>
            </a:r>
          </a:p>
        </p:txBody>
      </p:sp>
      <p:pic>
        <p:nvPicPr>
          <p:cNvPr id="4" name="Picture 3" descr="A person standing in front of a lamp&#10;&#10;Description automatically generated with low confidence">
            <a:extLst>
              <a:ext uri="{FF2B5EF4-FFF2-40B4-BE49-F238E27FC236}">
                <a16:creationId xmlns:a16="http://schemas.microsoft.com/office/drawing/2014/main" id="{325D4964-1B7E-7D45-C707-A9B28289A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52" t="1484" r="16658" b="44036"/>
          <a:stretch/>
        </p:blipFill>
        <p:spPr>
          <a:xfrm>
            <a:off x="2201288" y="931562"/>
            <a:ext cx="2977021" cy="3983338"/>
          </a:xfrm>
          <a:prstGeom prst="rect">
            <a:avLst/>
          </a:prstGeom>
        </p:spPr>
      </p:pic>
    </p:spTree>
    <p:extLst>
      <p:ext uri="{BB962C8B-B14F-4D97-AF65-F5344CB8AC3E}">
        <p14:creationId xmlns:p14="http://schemas.microsoft.com/office/powerpoint/2010/main" val="271644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Linda Wallace</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Pro </a:t>
            </a:r>
            <a:r>
              <a:rPr lang="en-US" dirty="0" err="1">
                <a:solidFill>
                  <a:srgbClr val="FFFFCC"/>
                </a:solidFill>
                <a:latin typeface="Baskerville Old Face" panose="02020602080505020303" pitchFamily="18" charset="0"/>
              </a:rPr>
              <a:t>Tem</a:t>
            </a:r>
            <a:r>
              <a:rPr lang="en-US" dirty="0">
                <a:solidFill>
                  <a:srgbClr val="FFFFCC"/>
                </a:solidFill>
                <a:latin typeface="Baskerville Old Face" panose="02020602080505020303" pitchFamily="18" charset="0"/>
              </a:rPr>
              <a:t> B</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B616230C-6667-42E3-A40F-044955C38DFC}"/>
              </a:ext>
            </a:extLst>
          </p:cNvPr>
          <p:cNvPicPr>
            <a:picLocks noChangeAspect="1"/>
          </p:cNvPicPr>
          <p:nvPr/>
        </p:nvPicPr>
        <p:blipFill rotWithShape="1">
          <a:blip r:embed="rId3">
            <a:extLst>
              <a:ext uri="{28A0092B-C50C-407E-A947-70E740481C1C}">
                <a14:useLocalDpi xmlns:a14="http://schemas.microsoft.com/office/drawing/2010/main" val="0"/>
              </a:ext>
            </a:extLst>
          </a:blip>
          <a:srcRect l="11115" r="11115" b="1488"/>
          <a:stretch/>
        </p:blipFill>
        <p:spPr>
          <a:xfrm>
            <a:off x="2743200" y="1126536"/>
            <a:ext cx="2397009" cy="3598060"/>
          </a:xfrm>
          <a:prstGeom prst="rect">
            <a:avLst/>
          </a:prstGeom>
        </p:spPr>
      </p:pic>
    </p:spTree>
    <p:extLst>
      <p:ext uri="{BB962C8B-B14F-4D97-AF65-F5344CB8AC3E}">
        <p14:creationId xmlns:p14="http://schemas.microsoft.com/office/powerpoint/2010/main" val="263730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Joseph P. Goldstein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Family Law Division</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D157E19B-4700-433D-B23E-B19B8B69C9DD}"/>
              </a:ext>
            </a:extLst>
          </p:cNvPr>
          <p:cNvPicPr>
            <a:picLocks noChangeAspect="1"/>
          </p:cNvPicPr>
          <p:nvPr/>
        </p:nvPicPr>
        <p:blipFill>
          <a:blip r:embed="rId3"/>
          <a:stretch>
            <a:fillRect/>
          </a:stretch>
        </p:blipFill>
        <p:spPr>
          <a:xfrm>
            <a:off x="2390775" y="1015663"/>
            <a:ext cx="2749433" cy="3768609"/>
          </a:xfrm>
          <a:prstGeom prst="rect">
            <a:avLst/>
          </a:prstGeom>
        </p:spPr>
      </p:pic>
    </p:spTree>
    <p:extLst>
      <p:ext uri="{BB962C8B-B14F-4D97-AF65-F5344CB8AC3E}">
        <p14:creationId xmlns:p14="http://schemas.microsoft.com/office/powerpoint/2010/main" val="4124118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latin typeface="Baskerville Old Face" panose="02020602080505020303" pitchFamily="18" charset="0"/>
              </a:rPr>
              <a:t>Elected or Appointed</a:t>
            </a:r>
          </a:p>
        </p:txBody>
      </p:sp>
      <p:pic>
        <p:nvPicPr>
          <p:cNvPr id="3" name="Picture 2">
            <a:extLst>
              <a:ext uri="{FF2B5EF4-FFF2-40B4-BE49-F238E27FC236}">
                <a16:creationId xmlns:a16="http://schemas.microsoft.com/office/drawing/2014/main" id="{23657A1F-159E-46AE-8267-005450729CF5}"/>
              </a:ext>
            </a:extLst>
          </p:cNvPr>
          <p:cNvPicPr>
            <a:picLocks noChangeAspect="1"/>
          </p:cNvPicPr>
          <p:nvPr/>
        </p:nvPicPr>
        <p:blipFill>
          <a:blip r:embed="rId2"/>
          <a:stretch>
            <a:fillRect/>
          </a:stretch>
        </p:blipFill>
        <p:spPr>
          <a:xfrm>
            <a:off x="2541974" y="1240687"/>
            <a:ext cx="7108052" cy="3491308"/>
          </a:xfrm>
          <a:prstGeom prst="rect">
            <a:avLst/>
          </a:prstGeom>
        </p:spPr>
      </p:pic>
    </p:spTree>
    <p:extLst>
      <p:ext uri="{BB962C8B-B14F-4D97-AF65-F5344CB8AC3E}">
        <p14:creationId xmlns:p14="http://schemas.microsoft.com/office/powerpoint/2010/main" val="222239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4800" b="1" dirty="0">
                <a:latin typeface="Baskerville Old Face" panose="02020602080505020303" pitchFamily="18" charset="0"/>
              </a:rPr>
              <a:t>Sworn to uphold the Laws of Arizona and The Constitution of the United States</a:t>
            </a:r>
          </a:p>
        </p:txBody>
      </p:sp>
      <p:pic>
        <p:nvPicPr>
          <p:cNvPr id="4" name="Picture 3">
            <a:extLst>
              <a:ext uri="{FF2B5EF4-FFF2-40B4-BE49-F238E27FC236}">
                <a16:creationId xmlns:a16="http://schemas.microsoft.com/office/drawing/2014/main" id="{E4118162-F9CA-4018-A63C-65FAAA741FA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00877" y="1015663"/>
            <a:ext cx="3367088" cy="3738210"/>
          </a:xfrm>
          <a:prstGeom prst="rect">
            <a:avLst/>
          </a:prstGeom>
        </p:spPr>
      </p:pic>
    </p:spTree>
    <p:extLst>
      <p:ext uri="{BB962C8B-B14F-4D97-AF65-F5344CB8AC3E}">
        <p14:creationId xmlns:p14="http://schemas.microsoft.com/office/powerpoint/2010/main" val="169722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Mind Readers</a:t>
            </a:r>
          </a:p>
        </p:txBody>
      </p:sp>
      <p:pic>
        <p:nvPicPr>
          <p:cNvPr id="3" name="Picture 2">
            <a:extLst>
              <a:ext uri="{FF2B5EF4-FFF2-40B4-BE49-F238E27FC236}">
                <a16:creationId xmlns:a16="http://schemas.microsoft.com/office/drawing/2014/main" id="{476834B1-8AD9-495F-B311-258DB07F6740}"/>
              </a:ext>
            </a:extLst>
          </p:cNvPr>
          <p:cNvPicPr>
            <a:picLocks noChangeAspect="1"/>
          </p:cNvPicPr>
          <p:nvPr/>
        </p:nvPicPr>
        <p:blipFill>
          <a:blip r:embed="rId2"/>
          <a:stretch>
            <a:fillRect/>
          </a:stretch>
        </p:blipFill>
        <p:spPr>
          <a:xfrm>
            <a:off x="4649220" y="1015663"/>
            <a:ext cx="2893559" cy="3835490"/>
          </a:xfrm>
          <a:prstGeom prst="rect">
            <a:avLst/>
          </a:prstGeom>
        </p:spPr>
      </p:pic>
    </p:spTree>
    <p:extLst>
      <p:ext uri="{BB962C8B-B14F-4D97-AF65-F5344CB8AC3E}">
        <p14:creationId xmlns:p14="http://schemas.microsoft.com/office/powerpoint/2010/main" val="113330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Investigators</a:t>
            </a:r>
          </a:p>
        </p:txBody>
      </p:sp>
      <p:pic>
        <p:nvPicPr>
          <p:cNvPr id="3" name="Picture 2">
            <a:extLst>
              <a:ext uri="{FF2B5EF4-FFF2-40B4-BE49-F238E27FC236}">
                <a16:creationId xmlns:a16="http://schemas.microsoft.com/office/drawing/2014/main" id="{3A4F5BE9-F156-451E-98C3-F157BE1786CE}"/>
              </a:ext>
            </a:extLst>
          </p:cNvPr>
          <p:cNvPicPr>
            <a:picLocks noChangeAspect="1"/>
          </p:cNvPicPr>
          <p:nvPr/>
        </p:nvPicPr>
        <p:blipFill>
          <a:blip r:embed="rId2"/>
          <a:stretch>
            <a:fillRect/>
          </a:stretch>
        </p:blipFill>
        <p:spPr>
          <a:xfrm>
            <a:off x="4497160" y="1015663"/>
            <a:ext cx="3197679" cy="3956724"/>
          </a:xfrm>
          <a:prstGeom prst="rect">
            <a:avLst/>
          </a:prstGeom>
        </p:spPr>
      </p:pic>
    </p:spTree>
    <p:extLst>
      <p:ext uri="{BB962C8B-B14F-4D97-AF65-F5344CB8AC3E}">
        <p14:creationId xmlns:p14="http://schemas.microsoft.com/office/powerpoint/2010/main" val="113872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Welcome to Family Court</a:t>
            </a:r>
          </a:p>
        </p:txBody>
      </p:sp>
    </p:spTree>
    <p:extLst>
      <p:ext uri="{BB962C8B-B14F-4D97-AF65-F5344CB8AC3E}">
        <p14:creationId xmlns:p14="http://schemas.microsoft.com/office/powerpoint/2010/main" val="283712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3943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Prescott Law Library	(928) 771-3309</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Yavapai County Superior Court Clerk’s Office – Prescott	(928) 771-3312</a:t>
            </a:r>
          </a:p>
          <a:p>
            <a:r>
              <a:rPr lang="en-US" sz="2800" dirty="0">
                <a:solidFill>
                  <a:srgbClr val="993300"/>
                </a:solidFill>
                <a:latin typeface="Baskerville Old Face" panose="02020602080505020303" pitchFamily="18" charset="0"/>
              </a:rPr>
              <a:t>Yavapai County Superior Court Clerk’s Office – Verde	(928) 567-7741</a:t>
            </a:r>
          </a:p>
          <a:p>
            <a:endParaRPr lang="en-US" dirty="0"/>
          </a:p>
          <a:p>
            <a:endParaRPr lang="en-US" dirty="0"/>
          </a:p>
        </p:txBody>
      </p:sp>
    </p:spTree>
    <p:extLst>
      <p:ext uri="{BB962C8B-B14F-4D97-AF65-F5344CB8AC3E}">
        <p14:creationId xmlns:p14="http://schemas.microsoft.com/office/powerpoint/2010/main" val="2334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70208"/>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pPr algn="ctr"/>
            <a:endParaRPr lang="en-US" sz="2800" dirty="0">
              <a:solidFill>
                <a:srgbClr val="993300"/>
              </a:solidFill>
              <a:latin typeface="Baskerville Old Face" panose="02020602080505020303" pitchFamily="18" charset="0"/>
            </a:endParaRPr>
          </a:p>
          <a:p>
            <a:pPr algn="ctr"/>
            <a:r>
              <a:rPr lang="en-US" sz="4400" i="1" dirty="0">
                <a:solidFill>
                  <a:srgbClr val="993300"/>
                </a:solidFill>
                <a:latin typeface="Baskerville Old Face" panose="02020602080505020303" pitchFamily="18" charset="0"/>
              </a:rPr>
              <a:t>Your Source for:</a:t>
            </a:r>
          </a:p>
          <a:p>
            <a:pPr algn="ctr"/>
            <a:r>
              <a:rPr lang="en-US" sz="2800" dirty="0">
                <a:solidFill>
                  <a:srgbClr val="993300"/>
                </a:solidFill>
                <a:latin typeface="Baskerville Old Face" panose="02020602080505020303" pitchFamily="18" charset="0"/>
              </a:rPr>
              <a:t>Court Information</a:t>
            </a:r>
          </a:p>
          <a:p>
            <a:pPr algn="ctr"/>
            <a:r>
              <a:rPr lang="en-US" sz="2800" dirty="0">
                <a:solidFill>
                  <a:srgbClr val="993300"/>
                </a:solidFill>
                <a:latin typeface="Baskerville Old Face" panose="02020602080505020303" pitchFamily="18" charset="0"/>
              </a:rPr>
              <a:t>Forms and Instructions</a:t>
            </a:r>
          </a:p>
          <a:p>
            <a:pPr algn="ctr"/>
            <a:r>
              <a:rPr lang="en-US" sz="2800" dirty="0">
                <a:solidFill>
                  <a:srgbClr val="993300"/>
                </a:solidFill>
                <a:latin typeface="Baskerville Old Face" panose="02020602080505020303" pitchFamily="18" charset="0"/>
              </a:rPr>
              <a:t>Information about Professional Service Providers</a:t>
            </a:r>
            <a:endParaRPr lang="en-US" dirty="0"/>
          </a:p>
          <a:p>
            <a:endParaRPr lang="en-US" dirty="0"/>
          </a:p>
        </p:txBody>
      </p:sp>
    </p:spTree>
    <p:extLst>
      <p:ext uri="{BB962C8B-B14F-4D97-AF65-F5344CB8AC3E}">
        <p14:creationId xmlns:p14="http://schemas.microsoft.com/office/powerpoint/2010/main" val="115363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Community Legal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Prescott Office	(928) 445-9240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Verde Valley Sanctuary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Cottonwood Office	(928) 639-2079</a:t>
            </a:r>
          </a:p>
          <a:p>
            <a:endParaRPr lang="en-US" sz="2800" dirty="0">
              <a:solidFill>
                <a:srgbClr val="993300"/>
              </a:solidFill>
              <a:latin typeface="Baskerville Old Face" panose="02020602080505020303" pitchFamily="18" charset="0"/>
            </a:endParaRPr>
          </a:p>
          <a:p>
            <a:endParaRPr lang="en-US" dirty="0"/>
          </a:p>
          <a:p>
            <a:endParaRPr lang="en-US" dirty="0"/>
          </a:p>
        </p:txBody>
      </p:sp>
    </p:spTree>
    <p:extLst>
      <p:ext uri="{BB962C8B-B14F-4D97-AF65-F5344CB8AC3E}">
        <p14:creationId xmlns:p14="http://schemas.microsoft.com/office/powerpoint/2010/main" val="73145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Court and Community Resources</a:t>
            </a:r>
          </a:p>
        </p:txBody>
      </p:sp>
      <p:sp>
        <p:nvSpPr>
          <p:cNvPr id="4" name="TextBox 3"/>
          <p:cNvSpPr txBox="1"/>
          <p:nvPr/>
        </p:nvSpPr>
        <p:spPr>
          <a:xfrm>
            <a:off x="293914" y="3151414"/>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Modest Means Project</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(866) 637-5341 or AZLawHelp.org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Online Legal Help Resources </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https://azbf.org/get-involved/i-need-legal-help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262EA1-CF1A-4876-897E-F54EA728D868}"/>
              </a:ext>
            </a:extLst>
          </p:cNvPr>
          <p:cNvSpPr txBox="1"/>
          <p:nvPr/>
        </p:nvSpPr>
        <p:spPr>
          <a:xfrm>
            <a:off x="4826874" y="6488668"/>
            <a:ext cx="253824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21</a:t>
            </a:r>
          </a:p>
        </p:txBody>
      </p:sp>
    </p:spTree>
    <p:extLst>
      <p:ext uri="{BB962C8B-B14F-4D97-AF65-F5344CB8AC3E}">
        <p14:creationId xmlns:p14="http://schemas.microsoft.com/office/powerpoint/2010/main" val="37684350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3046988"/>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Private Attorneys and the State Bar Association</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See Bar Directories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www.azbar.org/findalawyer/</a:t>
            </a:r>
          </a:p>
          <a:p>
            <a:endParaRPr lang="en-US" dirty="0"/>
          </a:p>
          <a:p>
            <a:endParaRPr lang="en-US" dirty="0"/>
          </a:p>
        </p:txBody>
      </p:sp>
    </p:spTree>
    <p:extLst>
      <p:ext uri="{BB962C8B-B14F-4D97-AF65-F5344CB8AC3E}">
        <p14:creationId xmlns:p14="http://schemas.microsoft.com/office/powerpoint/2010/main" val="298048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923877"/>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Certified Legal Document Preparers</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List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rPr>
              <a:t>https://www.azcourts.gov/Portals/26/LDP/Directory/2021%20Directory/LDP%20Master%20Directory%2010-1-2021.pdf?ver=2021-10-13-120421-390</a:t>
            </a:r>
            <a:endParaRPr lang="en-US" dirty="0"/>
          </a:p>
        </p:txBody>
      </p:sp>
    </p:spTree>
    <p:extLst>
      <p:ext uri="{BB962C8B-B14F-4D97-AF65-F5344CB8AC3E}">
        <p14:creationId xmlns:p14="http://schemas.microsoft.com/office/powerpoint/2010/main" val="984952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431435"/>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Yavapai County Website</a:t>
            </a:r>
          </a:p>
          <a:p>
            <a:pPr algn="ctr"/>
            <a:endParaRPr lang="en-US" sz="2800" dirty="0">
              <a:solidFill>
                <a:srgbClr val="993300"/>
              </a:solidFill>
              <a:latin typeface="Baskerville Old Face" panose="02020602080505020303" pitchFamily="18" charset="0"/>
            </a:endParaRPr>
          </a:p>
          <a:p>
            <a:pPr algn="ctr"/>
            <a:r>
              <a:rPr lang="en-US" sz="4000" dirty="0">
                <a:solidFill>
                  <a:srgbClr val="993300"/>
                </a:solidFill>
              </a:rPr>
              <a:t>https://courts.yavapaiaz.gov/Departments/Law-Library/Self-Service-Center</a:t>
            </a:r>
          </a:p>
        </p:txBody>
      </p:sp>
    </p:spTree>
    <p:extLst>
      <p:ext uri="{BB962C8B-B14F-4D97-AF65-F5344CB8AC3E}">
        <p14:creationId xmlns:p14="http://schemas.microsoft.com/office/powerpoint/2010/main" val="271908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759" y="1681844"/>
            <a:ext cx="4741367" cy="4098470"/>
          </a:xfrm>
          <a:prstGeom prst="rect">
            <a:avLst/>
          </a:prstGeom>
        </p:spPr>
      </p:pic>
      <p:sp>
        <p:nvSpPr>
          <p:cNvPr id="3" name="TextBox 2"/>
          <p:cNvSpPr txBox="1"/>
          <p:nvPr/>
        </p:nvSpPr>
        <p:spPr>
          <a:xfrm>
            <a:off x="3730758" y="112184"/>
            <a:ext cx="4741367"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Types of Domestic Cases</a:t>
            </a:r>
          </a:p>
        </p:txBody>
      </p:sp>
      <p:sp>
        <p:nvSpPr>
          <p:cNvPr id="5" name="TextBox 4"/>
          <p:cNvSpPr txBox="1"/>
          <p:nvPr/>
        </p:nvSpPr>
        <p:spPr>
          <a:xfrm>
            <a:off x="195943" y="1681845"/>
            <a:ext cx="3200400" cy="4524315"/>
          </a:xfrm>
          <a:prstGeom prst="rect">
            <a:avLst/>
          </a:prstGeom>
          <a:solidFill>
            <a:schemeClr val="accent4">
              <a:lumMod val="20000"/>
              <a:lumOff val="80000"/>
            </a:schemeClr>
          </a:solidFill>
        </p:spPr>
        <p:txBody>
          <a:bodyPr wrap="square" rtlCol="0">
            <a:spAutoFit/>
          </a:bodyPr>
          <a:lstStyle/>
          <a:p>
            <a:pPr algn="ctr"/>
            <a:r>
              <a:rPr lang="en-US" sz="3600" dirty="0">
                <a:solidFill>
                  <a:srgbClr val="993300"/>
                </a:solidFill>
                <a:latin typeface="Baskerville Old Face" panose="02020602080505020303" pitchFamily="18" charset="0"/>
              </a:rPr>
              <a:t>Dissolution of Marriage (Divorce)</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Legal Separation</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Annulment</a:t>
            </a:r>
          </a:p>
        </p:txBody>
      </p:sp>
      <p:sp>
        <p:nvSpPr>
          <p:cNvPr id="6" name="TextBox 5"/>
          <p:cNvSpPr txBox="1"/>
          <p:nvPr/>
        </p:nvSpPr>
        <p:spPr>
          <a:xfrm>
            <a:off x="8806542" y="1681844"/>
            <a:ext cx="3200400" cy="4401205"/>
          </a:xfrm>
          <a:prstGeom prst="rect">
            <a:avLst/>
          </a:prstGeom>
          <a:solidFill>
            <a:schemeClr val="accent4">
              <a:lumMod val="20000"/>
              <a:lumOff val="80000"/>
            </a:schemeClr>
          </a:solidFill>
        </p:spPr>
        <p:txBody>
          <a:bodyPr wrap="square" rtlCol="0">
            <a:spAutoFit/>
          </a:bodyPr>
          <a:lstStyle/>
          <a:p>
            <a:pPr algn="ctr"/>
            <a:r>
              <a:rPr lang="en-US" sz="4000" dirty="0">
                <a:solidFill>
                  <a:srgbClr val="993300"/>
                </a:solidFill>
                <a:latin typeface="Baskerville Old Face" panose="02020602080505020303" pitchFamily="18" charset="0"/>
              </a:rPr>
              <a:t>Paternity</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Legal Decision-Making</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Support</a:t>
            </a:r>
          </a:p>
        </p:txBody>
      </p:sp>
      <p:sp>
        <p:nvSpPr>
          <p:cNvPr id="4" name="TextBox 3">
            <a:extLst>
              <a:ext uri="{FF2B5EF4-FFF2-40B4-BE49-F238E27FC236}">
                <a16:creationId xmlns:a16="http://schemas.microsoft.com/office/drawing/2014/main" id="{7B9BD66F-79C8-48F6-8138-4EC7886EC9AD}"/>
              </a:ext>
            </a:extLst>
          </p:cNvPr>
          <p:cNvSpPr txBox="1"/>
          <p:nvPr/>
        </p:nvSpPr>
        <p:spPr>
          <a:xfrm>
            <a:off x="2939143" y="6078909"/>
            <a:ext cx="6324600" cy="646331"/>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Parenting Time and/or Visitation</a:t>
            </a:r>
          </a:p>
        </p:txBody>
      </p:sp>
    </p:spTree>
    <p:extLst>
      <p:ext uri="{BB962C8B-B14F-4D97-AF65-F5344CB8AC3E}">
        <p14:creationId xmlns:p14="http://schemas.microsoft.com/office/powerpoint/2010/main" val="2480481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4C5A0-26FA-4F9F-9967-A35FDC327113}"/>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8033" y="3025548"/>
            <a:ext cx="4703681" cy="3130324"/>
          </a:xfrm>
          <a:prstGeom prst="rect">
            <a:avLst/>
          </a:prstGeom>
        </p:spPr>
      </p:pic>
      <p:sp>
        <p:nvSpPr>
          <p:cNvPr id="5" name="TextBox 4">
            <a:extLst>
              <a:ext uri="{FF2B5EF4-FFF2-40B4-BE49-F238E27FC236}">
                <a16:creationId xmlns:a16="http://schemas.microsoft.com/office/drawing/2014/main" id="{C24638B5-54B1-47ED-8791-E582B6842B18}"/>
              </a:ext>
            </a:extLst>
          </p:cNvPr>
          <p:cNvSpPr txBox="1"/>
          <p:nvPr/>
        </p:nvSpPr>
        <p:spPr>
          <a:xfrm>
            <a:off x="598033" y="489857"/>
            <a:ext cx="4703681" cy="1938992"/>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Different Ways Your Case Can Proceed Through Court</a:t>
            </a:r>
          </a:p>
        </p:txBody>
      </p:sp>
      <p:sp>
        <p:nvSpPr>
          <p:cNvPr id="6" name="TextBox 5">
            <a:extLst>
              <a:ext uri="{FF2B5EF4-FFF2-40B4-BE49-F238E27FC236}">
                <a16:creationId xmlns:a16="http://schemas.microsoft.com/office/drawing/2014/main" id="{C30DFFFA-2EF6-4803-8988-413D0516994A}"/>
              </a:ext>
            </a:extLst>
          </p:cNvPr>
          <p:cNvSpPr txBox="1"/>
          <p:nvPr/>
        </p:nvSpPr>
        <p:spPr>
          <a:xfrm>
            <a:off x="5796643" y="489857"/>
            <a:ext cx="5797324" cy="5262979"/>
          </a:xfrm>
          <a:prstGeom prst="rect">
            <a:avLst/>
          </a:prstGeom>
          <a:noFill/>
        </p:spPr>
        <p:txBody>
          <a:bodyPr wrap="square" rtlCol="0">
            <a:spAutoFit/>
          </a:bodyPr>
          <a:lstStyle/>
          <a:p>
            <a:r>
              <a:rPr lang="en-US" sz="2400" b="1" dirty="0">
                <a:solidFill>
                  <a:srgbClr val="993300"/>
                </a:solidFill>
                <a:latin typeface="Baskerville Old Face" panose="02020602080505020303" pitchFamily="18" charset="0"/>
              </a:rPr>
              <a:t>Arizona Rules of Family Law Procedure Rule 44: Default (When no response is filed)</a:t>
            </a:r>
          </a:p>
          <a:p>
            <a:pPr algn="ctr"/>
            <a:endParaRPr lang="en-US" sz="2400" b="1"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By Motion </a:t>
            </a:r>
            <a:r>
              <a:rPr lang="en-US" sz="2400" dirty="0">
                <a:solidFill>
                  <a:srgbClr val="993300"/>
                </a:solidFill>
                <a:latin typeface="Baskerville Old Face" panose="02020602080505020303" pitchFamily="18" charset="0"/>
              </a:rPr>
              <a:t>(Without a Hearing) (ARFLP Rule 44. 1)</a:t>
            </a:r>
          </a:p>
          <a:p>
            <a:pPr lvl="1"/>
            <a:endParaRPr lang="en-US" sz="2400"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Default Hearing </a:t>
            </a:r>
            <a:r>
              <a:rPr lang="en-US" sz="2400" dirty="0">
                <a:solidFill>
                  <a:srgbClr val="993300"/>
                </a:solidFill>
                <a:latin typeface="Baskerville Old Face" panose="02020602080505020303" pitchFamily="18" charset="0"/>
              </a:rPr>
              <a:t>(ARFLP Rule 44.2)</a:t>
            </a:r>
          </a:p>
          <a:p>
            <a:pPr marL="1257300" lvl="2" indent="-342900">
              <a:buFont typeface="Arial" panose="020B0604020202020204" pitchFamily="34" charset="0"/>
              <a:buChar char="•"/>
            </a:pPr>
            <a:r>
              <a:rPr lang="en-US" sz="2400" dirty="0">
                <a:solidFill>
                  <a:srgbClr val="993300"/>
                </a:solidFill>
                <a:latin typeface="Baskerville Old Face" panose="02020602080505020303" pitchFamily="18" charset="0"/>
              </a:rPr>
              <a:t>Publication</a:t>
            </a:r>
          </a:p>
          <a:p>
            <a:pPr lvl="1"/>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Consent Decree </a:t>
            </a:r>
            <a:r>
              <a:rPr lang="en-US" sz="2400" dirty="0">
                <a:solidFill>
                  <a:srgbClr val="993300"/>
                </a:solidFill>
                <a:latin typeface="Baskerville Old Face" panose="02020602080505020303" pitchFamily="18" charset="0"/>
              </a:rPr>
              <a:t>(ARFLP Rule 45)</a:t>
            </a:r>
          </a:p>
          <a:p>
            <a:pPr marL="742950" lvl="1" indent="-285750">
              <a:buFont typeface="Arial" panose="020B0604020202020204" pitchFamily="34" charset="0"/>
              <a:buChar char="•"/>
            </a:pPr>
            <a:r>
              <a:rPr lang="en-US" sz="2400" dirty="0">
                <a:solidFill>
                  <a:srgbClr val="993300"/>
                </a:solidFill>
                <a:latin typeface="Baskerville Old Face" panose="02020602080505020303" pitchFamily="18" charset="0"/>
              </a:rPr>
              <a:t>By agreement on all issues (no hearing necessary)</a:t>
            </a:r>
          </a:p>
          <a:p>
            <a:pPr marL="285750" indent="-285750">
              <a:buFont typeface="Arial" panose="020B0604020202020204" pitchFamily="34" charset="0"/>
              <a:buChar char="•"/>
            </a:pPr>
            <a:endParaRPr lang="en-US" sz="2400" b="1"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Trial</a:t>
            </a:r>
          </a:p>
        </p:txBody>
      </p:sp>
    </p:spTree>
    <p:extLst>
      <p:ext uri="{BB962C8B-B14F-4D97-AF65-F5344CB8AC3E}">
        <p14:creationId xmlns:p14="http://schemas.microsoft.com/office/powerpoint/2010/main" val="356540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C7C50-5D67-4863-B3C0-B9212FFBAFB8}"/>
              </a:ext>
            </a:extLst>
          </p:cNvPr>
          <p:cNvPicPr>
            <a:picLocks noChangeAspect="1"/>
          </p:cNvPicPr>
          <p:nvPr/>
        </p:nvPicPr>
        <p:blipFill>
          <a:blip r:embed="rId2"/>
          <a:stretch>
            <a:fillRect/>
          </a:stretch>
        </p:blipFill>
        <p:spPr>
          <a:xfrm>
            <a:off x="4205285" y="1389104"/>
            <a:ext cx="3781425" cy="3657600"/>
          </a:xfrm>
          <a:prstGeom prst="rect">
            <a:avLst/>
          </a:prstGeom>
        </p:spPr>
      </p:pic>
      <p:sp>
        <p:nvSpPr>
          <p:cNvPr id="3" name="TextBox 2">
            <a:extLst>
              <a:ext uri="{FF2B5EF4-FFF2-40B4-BE49-F238E27FC236}">
                <a16:creationId xmlns:a16="http://schemas.microsoft.com/office/drawing/2014/main" id="{7FF548D2-1460-4680-8837-E93FE43823CB}"/>
              </a:ext>
            </a:extLst>
          </p:cNvPr>
          <p:cNvSpPr txBox="1"/>
          <p:nvPr/>
        </p:nvSpPr>
        <p:spPr>
          <a:xfrm>
            <a:off x="2544535" y="373441"/>
            <a:ext cx="7102927"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Spousal Maintenance</a:t>
            </a:r>
          </a:p>
        </p:txBody>
      </p:sp>
      <p:sp>
        <p:nvSpPr>
          <p:cNvPr id="4" name="TextBox 3">
            <a:extLst>
              <a:ext uri="{FF2B5EF4-FFF2-40B4-BE49-F238E27FC236}">
                <a16:creationId xmlns:a16="http://schemas.microsoft.com/office/drawing/2014/main" id="{9CA9D9CA-E7DD-4447-BA9F-51826ADA5506}"/>
              </a:ext>
            </a:extLst>
          </p:cNvPr>
          <p:cNvSpPr txBox="1"/>
          <p:nvPr/>
        </p:nvSpPr>
        <p:spPr>
          <a:xfrm>
            <a:off x="576940" y="5212689"/>
            <a:ext cx="11038113"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To qualify for spousal maintenance, you must meet the requirements of Arizona Revised Statutes § 25-319 and a financial affidavit must be filed unless there is an agreement signed by both parties for spousal maintenance. </a:t>
            </a:r>
          </a:p>
        </p:txBody>
      </p:sp>
    </p:spTree>
    <p:extLst>
      <p:ext uri="{BB962C8B-B14F-4D97-AF65-F5344CB8AC3E}">
        <p14:creationId xmlns:p14="http://schemas.microsoft.com/office/powerpoint/2010/main" val="316435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b="1" dirty="0">
                <a:solidFill>
                  <a:srgbClr val="FFFFCC"/>
                </a:solidFill>
                <a:latin typeface="Baskerville Old Face" panose="02020602080505020303" pitchFamily="18" charset="0"/>
              </a:rPr>
              <a:t>Divorce 101: A helpful guide through the divorce process in the Yavapai County Superior Court</a:t>
            </a:r>
          </a:p>
        </p:txBody>
      </p:sp>
    </p:spTree>
    <p:extLst>
      <p:ext uri="{BB962C8B-B14F-4D97-AF65-F5344CB8AC3E}">
        <p14:creationId xmlns:p14="http://schemas.microsoft.com/office/powerpoint/2010/main" val="247412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B6AB6-36A2-4D08-B120-3557E8A42103}"/>
              </a:ext>
            </a:extLst>
          </p:cNvPr>
          <p:cNvPicPr>
            <a:picLocks noChangeAspect="1"/>
          </p:cNvPicPr>
          <p:nvPr/>
        </p:nvPicPr>
        <p:blipFill>
          <a:blip r:embed="rId2"/>
          <a:stretch>
            <a:fillRect/>
          </a:stretch>
        </p:blipFill>
        <p:spPr>
          <a:xfrm>
            <a:off x="1133475" y="1404938"/>
            <a:ext cx="5733317" cy="4447104"/>
          </a:xfrm>
          <a:prstGeom prst="rect">
            <a:avLst/>
          </a:prstGeom>
        </p:spPr>
      </p:pic>
      <p:sp>
        <p:nvSpPr>
          <p:cNvPr id="3" name="TextBox 2">
            <a:extLst>
              <a:ext uri="{FF2B5EF4-FFF2-40B4-BE49-F238E27FC236}">
                <a16:creationId xmlns:a16="http://schemas.microsoft.com/office/drawing/2014/main" id="{1B13FD10-3772-4103-AD36-F20DE2F13535}"/>
              </a:ext>
            </a:extLst>
          </p:cNvPr>
          <p:cNvSpPr txBox="1"/>
          <p:nvPr/>
        </p:nvSpPr>
        <p:spPr>
          <a:xfrm>
            <a:off x="245835" y="144841"/>
            <a:ext cx="9876065"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the Court</a:t>
            </a:r>
          </a:p>
        </p:txBody>
      </p:sp>
      <p:sp>
        <p:nvSpPr>
          <p:cNvPr id="4" name="TextBox 3">
            <a:extLst>
              <a:ext uri="{FF2B5EF4-FFF2-40B4-BE49-F238E27FC236}">
                <a16:creationId xmlns:a16="http://schemas.microsoft.com/office/drawing/2014/main" id="{49550EA2-874B-4576-AE2B-B679BEACC038}"/>
              </a:ext>
            </a:extLst>
          </p:cNvPr>
          <p:cNvSpPr txBox="1"/>
          <p:nvPr/>
        </p:nvSpPr>
        <p:spPr>
          <a:xfrm>
            <a:off x="7099300" y="1765300"/>
            <a:ext cx="4673600" cy="3539430"/>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Judges cannot give you legal advice, cannot talk to you on the phone, or meet with you in their office regarding your case. </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This would be considered an “Ex </a:t>
            </a:r>
            <a:r>
              <a:rPr lang="en-US" sz="2800" dirty="0" err="1">
                <a:solidFill>
                  <a:srgbClr val="993300"/>
                </a:solidFill>
                <a:latin typeface="Baskerville Old Face" panose="02020602080505020303" pitchFamily="18" charset="0"/>
              </a:rPr>
              <a:t>Parte</a:t>
            </a:r>
            <a:r>
              <a:rPr lang="en-US" sz="2800" dirty="0">
                <a:solidFill>
                  <a:srgbClr val="993300"/>
                </a:solidFill>
                <a:latin typeface="Baskerville Old Face" panose="02020602080505020303" pitchFamily="18" charset="0"/>
              </a:rPr>
              <a:t>” (one-sided) communication. </a:t>
            </a:r>
          </a:p>
        </p:txBody>
      </p:sp>
    </p:spTree>
    <p:extLst>
      <p:ext uri="{BB962C8B-B14F-4D97-AF65-F5344CB8AC3E}">
        <p14:creationId xmlns:p14="http://schemas.microsoft.com/office/powerpoint/2010/main" val="2543500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3FD10-3772-4103-AD36-F20DE2F13535}"/>
              </a:ext>
            </a:extLst>
          </p:cNvPr>
          <p:cNvSpPr txBox="1"/>
          <p:nvPr/>
        </p:nvSpPr>
        <p:spPr>
          <a:xfrm>
            <a:off x="245835" y="144841"/>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Court Staff</a:t>
            </a:r>
          </a:p>
        </p:txBody>
      </p:sp>
      <p:sp>
        <p:nvSpPr>
          <p:cNvPr id="4" name="TextBox 3">
            <a:extLst>
              <a:ext uri="{FF2B5EF4-FFF2-40B4-BE49-F238E27FC236}">
                <a16:creationId xmlns:a16="http://schemas.microsoft.com/office/drawing/2014/main" id="{49550EA2-874B-4576-AE2B-B679BEACC038}"/>
              </a:ext>
            </a:extLst>
          </p:cNvPr>
          <p:cNvSpPr txBox="1"/>
          <p:nvPr/>
        </p:nvSpPr>
        <p:spPr>
          <a:xfrm>
            <a:off x="6743700" y="1997839"/>
            <a:ext cx="5012871" cy="2862322"/>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Court Staff can give you scheduling and procedural information, but they cannot talk with you about the facts in your case. </a:t>
            </a:r>
          </a:p>
        </p:txBody>
      </p:sp>
      <p:pic>
        <p:nvPicPr>
          <p:cNvPr id="5" name="Picture 4">
            <a:extLst>
              <a:ext uri="{FF2B5EF4-FFF2-40B4-BE49-F238E27FC236}">
                <a16:creationId xmlns:a16="http://schemas.microsoft.com/office/drawing/2014/main" id="{49D6C39C-096B-48B4-94C6-732D94053BDE}"/>
              </a:ext>
            </a:extLst>
          </p:cNvPr>
          <p:cNvPicPr>
            <a:picLocks noChangeAspect="1"/>
          </p:cNvPicPr>
          <p:nvPr/>
        </p:nvPicPr>
        <p:blipFill>
          <a:blip r:embed="rId2"/>
          <a:stretch>
            <a:fillRect/>
          </a:stretch>
        </p:blipFill>
        <p:spPr>
          <a:xfrm>
            <a:off x="1403837" y="1337530"/>
            <a:ext cx="4368801" cy="4839577"/>
          </a:xfrm>
          <a:prstGeom prst="rect">
            <a:avLst/>
          </a:prstGeom>
        </p:spPr>
      </p:pic>
    </p:spTree>
    <p:extLst>
      <p:ext uri="{BB962C8B-B14F-4D97-AF65-F5344CB8AC3E}">
        <p14:creationId xmlns:p14="http://schemas.microsoft.com/office/powerpoint/2010/main" val="323220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EB306-3383-40F6-ACD5-5E918CDA3DA7}"/>
              </a:ext>
            </a:extLst>
          </p:cNvPr>
          <p:cNvPicPr>
            <a:picLocks noChangeAspect="1"/>
          </p:cNvPicPr>
          <p:nvPr/>
        </p:nvPicPr>
        <p:blipFill>
          <a:blip r:embed="rId2"/>
          <a:stretch>
            <a:fillRect/>
          </a:stretch>
        </p:blipFill>
        <p:spPr>
          <a:xfrm>
            <a:off x="5223419" y="4051972"/>
            <a:ext cx="2455468" cy="2581096"/>
          </a:xfrm>
          <a:prstGeom prst="rect">
            <a:avLst/>
          </a:prstGeom>
        </p:spPr>
      </p:pic>
      <p:pic>
        <p:nvPicPr>
          <p:cNvPr id="3" name="Picture 2">
            <a:extLst>
              <a:ext uri="{FF2B5EF4-FFF2-40B4-BE49-F238E27FC236}">
                <a16:creationId xmlns:a16="http://schemas.microsoft.com/office/drawing/2014/main" id="{72EE0E55-7989-4E98-92C5-AF6510C4BF54}"/>
              </a:ext>
            </a:extLst>
          </p:cNvPr>
          <p:cNvPicPr>
            <a:picLocks noChangeAspect="1"/>
          </p:cNvPicPr>
          <p:nvPr/>
        </p:nvPicPr>
        <p:blipFill>
          <a:blip r:embed="rId3"/>
          <a:stretch>
            <a:fillRect/>
          </a:stretch>
        </p:blipFill>
        <p:spPr>
          <a:xfrm>
            <a:off x="9409743" y="206496"/>
            <a:ext cx="2455468" cy="3318372"/>
          </a:xfrm>
          <a:prstGeom prst="rect">
            <a:avLst/>
          </a:prstGeom>
        </p:spPr>
      </p:pic>
      <p:pic>
        <p:nvPicPr>
          <p:cNvPr id="4" name="Picture 3">
            <a:extLst>
              <a:ext uri="{FF2B5EF4-FFF2-40B4-BE49-F238E27FC236}">
                <a16:creationId xmlns:a16="http://schemas.microsoft.com/office/drawing/2014/main" id="{5687FF37-A22F-404F-B273-17385A030B94}"/>
              </a:ext>
            </a:extLst>
          </p:cNvPr>
          <p:cNvPicPr>
            <a:picLocks noChangeAspect="1"/>
          </p:cNvPicPr>
          <p:nvPr/>
        </p:nvPicPr>
        <p:blipFill>
          <a:blip r:embed="rId4"/>
          <a:stretch>
            <a:fillRect/>
          </a:stretch>
        </p:blipFill>
        <p:spPr>
          <a:xfrm>
            <a:off x="6370369" y="70681"/>
            <a:ext cx="2617036" cy="3798479"/>
          </a:xfrm>
          <a:prstGeom prst="rect">
            <a:avLst/>
          </a:prstGeom>
        </p:spPr>
      </p:pic>
      <p:pic>
        <p:nvPicPr>
          <p:cNvPr id="5" name="Picture 4">
            <a:extLst>
              <a:ext uri="{FF2B5EF4-FFF2-40B4-BE49-F238E27FC236}">
                <a16:creationId xmlns:a16="http://schemas.microsoft.com/office/drawing/2014/main" id="{23E72777-6EAC-4137-A376-80C3DD55E7EF}"/>
              </a:ext>
            </a:extLst>
          </p:cNvPr>
          <p:cNvPicPr>
            <a:picLocks noChangeAspect="1"/>
          </p:cNvPicPr>
          <p:nvPr/>
        </p:nvPicPr>
        <p:blipFill>
          <a:blip r:embed="rId5"/>
          <a:stretch>
            <a:fillRect/>
          </a:stretch>
        </p:blipFill>
        <p:spPr>
          <a:xfrm>
            <a:off x="8344906" y="4051972"/>
            <a:ext cx="3724926" cy="2394974"/>
          </a:xfrm>
          <a:prstGeom prst="rect">
            <a:avLst/>
          </a:prstGeom>
        </p:spPr>
      </p:pic>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You? </a:t>
            </a:r>
          </a:p>
        </p:txBody>
      </p:sp>
      <p:sp>
        <p:nvSpPr>
          <p:cNvPr id="7" name="TextBox 6">
            <a:extLst>
              <a:ext uri="{FF2B5EF4-FFF2-40B4-BE49-F238E27FC236}">
                <a16:creationId xmlns:a16="http://schemas.microsoft.com/office/drawing/2014/main" id="{F0FE004A-04AA-44BA-AE68-52AA7B798A59}"/>
              </a:ext>
            </a:extLst>
          </p:cNvPr>
          <p:cNvSpPr txBox="1"/>
          <p:nvPr/>
        </p:nvSpPr>
        <p:spPr>
          <a:xfrm>
            <a:off x="481549" y="1297372"/>
            <a:ext cx="4767731" cy="4893647"/>
          </a:xfrm>
          <a:prstGeom prst="rect">
            <a:avLst/>
          </a:prstGeom>
          <a:noFill/>
        </p:spPr>
        <p:txBody>
          <a:bodyPr wrap="square" rtlCol="0">
            <a:spAutoFit/>
          </a:bodyPr>
          <a:lstStyle/>
          <a:p>
            <a:pPr algn="ctr"/>
            <a:r>
              <a:rPr lang="en-US" sz="2400" dirty="0">
                <a:solidFill>
                  <a:srgbClr val="993300"/>
                </a:solidFill>
                <a:latin typeface="Baskerville Old Face" panose="02020602080505020303" pitchFamily="18" charset="0"/>
              </a:rPr>
              <a:t>Parties in cases may be referred to as the following: </a:t>
            </a:r>
          </a:p>
          <a:p>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Husband / Wife</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Father / Mother</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Petitioner / Respondent</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Obligor / </a:t>
            </a:r>
            <a:r>
              <a:rPr lang="en-US" sz="2400" dirty="0" err="1">
                <a:solidFill>
                  <a:srgbClr val="993300"/>
                </a:solidFill>
                <a:latin typeface="Baskerville Old Face" panose="02020602080505020303" pitchFamily="18" charset="0"/>
              </a:rPr>
              <a:t>Obligee</a:t>
            </a:r>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Pro Per (Self-Represented Litigant)</a:t>
            </a:r>
          </a:p>
        </p:txBody>
      </p:sp>
    </p:spTree>
    <p:extLst>
      <p:ext uri="{BB962C8B-B14F-4D97-AF65-F5344CB8AC3E}">
        <p14:creationId xmlns:p14="http://schemas.microsoft.com/office/powerpoint/2010/main" val="161279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We? </a:t>
            </a:r>
          </a:p>
        </p:txBody>
      </p:sp>
      <p:sp>
        <p:nvSpPr>
          <p:cNvPr id="7" name="TextBox 6">
            <a:extLst>
              <a:ext uri="{FF2B5EF4-FFF2-40B4-BE49-F238E27FC236}">
                <a16:creationId xmlns:a16="http://schemas.microsoft.com/office/drawing/2014/main" id="{F0FE004A-04AA-44BA-AE68-52AA7B798A59}"/>
              </a:ext>
            </a:extLst>
          </p:cNvPr>
          <p:cNvSpPr txBox="1"/>
          <p:nvPr/>
        </p:nvSpPr>
        <p:spPr>
          <a:xfrm>
            <a:off x="726131" y="1115862"/>
            <a:ext cx="4278567" cy="5786199"/>
          </a:xfrm>
          <a:prstGeom prst="rect">
            <a:avLst/>
          </a:prstGeom>
          <a:noFill/>
        </p:spPr>
        <p:txBody>
          <a:bodyPr wrap="square" rtlCol="0">
            <a:spAutoFit/>
          </a:bodyPr>
          <a:lstStyle/>
          <a:p>
            <a:pPr algn="ctr"/>
            <a:r>
              <a:rPr lang="en-US" sz="2200" dirty="0">
                <a:solidFill>
                  <a:srgbClr val="993300"/>
                </a:solidFill>
                <a:latin typeface="Baskerville Old Face" panose="02020602080505020303" pitchFamily="18" charset="0"/>
              </a:rPr>
              <a:t>Throughout the course of your case, you will come into contact with many, if not all of the following: </a:t>
            </a:r>
          </a:p>
          <a:p>
            <a:pPr algn="ctr"/>
            <a:endParaRPr lang="en-US" sz="2200" dirty="0">
              <a:solidFill>
                <a:srgbClr val="993300"/>
              </a:solidFill>
              <a:latin typeface="Baskerville Old Face" panose="02020602080505020303" pitchFamily="18" charset="0"/>
            </a:endParaRP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Superior Court Judge</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Judicial Assistant</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Bailiff</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Reporter</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Clerk</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Administration</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Mediator</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Domestic Relations Secretary</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Family Law Navigator</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Clerk of the Superior Court</a:t>
            </a:r>
          </a:p>
          <a:p>
            <a:pPr algn="ct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p:txBody>
      </p:sp>
      <p:pic>
        <p:nvPicPr>
          <p:cNvPr id="8" name="Picture 7">
            <a:extLst>
              <a:ext uri="{FF2B5EF4-FFF2-40B4-BE49-F238E27FC236}">
                <a16:creationId xmlns:a16="http://schemas.microsoft.com/office/drawing/2014/main" id="{1F2ABD22-57D9-4EB5-B4F7-9382AD16F27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024" y="306260"/>
            <a:ext cx="4278567" cy="3191714"/>
          </a:xfrm>
          <a:prstGeom prst="rect">
            <a:avLst/>
          </a:prstGeom>
          <a:noFill/>
          <a:ln>
            <a:noFill/>
          </a:ln>
        </p:spPr>
      </p:pic>
      <p:pic>
        <p:nvPicPr>
          <p:cNvPr id="10" name="Picture 9">
            <a:extLst>
              <a:ext uri="{FF2B5EF4-FFF2-40B4-BE49-F238E27FC236}">
                <a16:creationId xmlns:a16="http://schemas.microsoft.com/office/drawing/2014/main" id="{9E2B8095-3371-460B-BB13-D2D04350E59D}"/>
              </a:ext>
            </a:extLst>
          </p:cNvPr>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80373" y="4314842"/>
            <a:ext cx="3162436" cy="2151694"/>
          </a:xfrm>
          <a:prstGeom prst="rect">
            <a:avLst/>
          </a:prstGeom>
          <a:effectLst>
            <a:softEdge rad="12700"/>
          </a:effectLst>
        </p:spPr>
      </p:pic>
      <p:pic>
        <p:nvPicPr>
          <p:cNvPr id="9" name="Picture 8">
            <a:extLst>
              <a:ext uri="{FF2B5EF4-FFF2-40B4-BE49-F238E27FC236}">
                <a16:creationId xmlns:a16="http://schemas.microsoft.com/office/drawing/2014/main" id="{0AD318D7-1D67-4940-9D70-77EAE8C60015}"/>
              </a:ext>
            </a:extLst>
          </p:cNvPr>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378494" y="3173246"/>
            <a:ext cx="3372259" cy="2283191"/>
          </a:xfrm>
          <a:prstGeom prst="rect">
            <a:avLst/>
          </a:prstGeom>
          <a:effectLst>
            <a:softEdge rad="31750"/>
          </a:effectLst>
        </p:spPr>
      </p:pic>
      <p:sp>
        <p:nvSpPr>
          <p:cNvPr id="11" name="TextBox 10">
            <a:extLst>
              <a:ext uri="{FF2B5EF4-FFF2-40B4-BE49-F238E27FC236}">
                <a16:creationId xmlns:a16="http://schemas.microsoft.com/office/drawing/2014/main" id="{9B2E507B-10B6-4663-84D6-385AD77419AD}"/>
              </a:ext>
            </a:extLst>
          </p:cNvPr>
          <p:cNvSpPr txBox="1"/>
          <p:nvPr/>
        </p:nvSpPr>
        <p:spPr>
          <a:xfrm>
            <a:off x="10327394" y="478233"/>
            <a:ext cx="1825046"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Prescott, Arizona</a:t>
            </a:r>
          </a:p>
        </p:txBody>
      </p:sp>
      <p:sp>
        <p:nvSpPr>
          <p:cNvPr id="12" name="TextBox 11">
            <a:extLst>
              <a:ext uri="{FF2B5EF4-FFF2-40B4-BE49-F238E27FC236}">
                <a16:creationId xmlns:a16="http://schemas.microsoft.com/office/drawing/2014/main" id="{D6E47C34-5AFA-4E45-ACA6-7121FB60E558}"/>
              </a:ext>
            </a:extLst>
          </p:cNvPr>
          <p:cNvSpPr txBox="1"/>
          <p:nvPr/>
        </p:nvSpPr>
        <p:spPr>
          <a:xfrm>
            <a:off x="6363794" y="5456437"/>
            <a:ext cx="2348604"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a:t>
            </a:r>
          </a:p>
          <a:p>
            <a:r>
              <a:rPr lang="en-US" dirty="0">
                <a:solidFill>
                  <a:srgbClr val="993300"/>
                </a:solidFill>
                <a:latin typeface="Baskerville Old Face" panose="02020602080505020303" pitchFamily="18" charset="0"/>
              </a:rPr>
              <a:t>Camp Verde, Arizona</a:t>
            </a:r>
          </a:p>
        </p:txBody>
      </p:sp>
    </p:spTree>
    <p:extLst>
      <p:ext uri="{BB962C8B-B14F-4D97-AF65-F5344CB8AC3E}">
        <p14:creationId xmlns:p14="http://schemas.microsoft.com/office/powerpoint/2010/main" val="1837501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stretch>
            <a:fillRect/>
          </a:stretch>
        </p:blipFill>
        <p:spPr>
          <a:xfrm>
            <a:off x="4591783" y="1913311"/>
            <a:ext cx="3008434" cy="3953942"/>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Superior Court Judge</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613009"/>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Presides over the judicial proceedings in court and over your case</a:t>
            </a:r>
          </a:p>
        </p:txBody>
      </p:sp>
    </p:spTree>
    <p:extLst>
      <p:ext uri="{BB962C8B-B14F-4D97-AF65-F5344CB8AC3E}">
        <p14:creationId xmlns:p14="http://schemas.microsoft.com/office/powerpoint/2010/main" val="10322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Judicial Assistant</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5"/>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Direct assistant to the Judge. Handles files, phone calls, and generates court documents</a:t>
            </a:r>
          </a:p>
        </p:txBody>
      </p:sp>
      <p:pic>
        <p:nvPicPr>
          <p:cNvPr id="6" name="Picture 5">
            <a:extLst>
              <a:ext uri="{FF2B5EF4-FFF2-40B4-BE49-F238E27FC236}">
                <a16:creationId xmlns:a16="http://schemas.microsoft.com/office/drawing/2014/main" id="{0FFBD118-1E5C-4597-8CFE-C7D8D8FF000B}"/>
              </a:ext>
            </a:extLst>
          </p:cNvPr>
          <p:cNvPicPr>
            <a:picLocks noChangeAspect="1"/>
          </p:cNvPicPr>
          <p:nvPr/>
        </p:nvPicPr>
        <p:blipFill>
          <a:blip r:embed="rId2"/>
          <a:stretch>
            <a:fillRect/>
          </a:stretch>
        </p:blipFill>
        <p:spPr>
          <a:xfrm>
            <a:off x="4048125" y="1990457"/>
            <a:ext cx="4095750" cy="3286125"/>
          </a:xfrm>
          <a:prstGeom prst="rect">
            <a:avLst/>
          </a:prstGeom>
        </p:spPr>
      </p:pic>
    </p:spTree>
    <p:extLst>
      <p:ext uri="{BB962C8B-B14F-4D97-AF65-F5344CB8AC3E}">
        <p14:creationId xmlns:p14="http://schemas.microsoft.com/office/powerpoint/2010/main" val="275925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Bailiff</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1909972"/>
            <a:ext cx="3243944"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Keeps order in the Court and provides logistical assistance to the Judge and parties while in the courtroom</a:t>
            </a:r>
          </a:p>
        </p:txBody>
      </p:sp>
      <p:pic>
        <p:nvPicPr>
          <p:cNvPr id="6" name="Picture 5">
            <a:extLst>
              <a:ext uri="{FF2B5EF4-FFF2-40B4-BE49-F238E27FC236}">
                <a16:creationId xmlns:a16="http://schemas.microsoft.com/office/drawing/2014/main" id="{2ACFF4B4-7013-49E2-A709-DEDE1AE1DEAB}"/>
              </a:ext>
            </a:extLst>
          </p:cNvPr>
          <p:cNvPicPr>
            <a:picLocks noChangeAspect="1"/>
          </p:cNvPicPr>
          <p:nvPr/>
        </p:nvPicPr>
        <p:blipFill>
          <a:blip r:embed="rId2"/>
          <a:stretch>
            <a:fillRect/>
          </a:stretch>
        </p:blipFill>
        <p:spPr>
          <a:xfrm>
            <a:off x="4715033" y="1662364"/>
            <a:ext cx="2761934" cy="4395754"/>
          </a:xfrm>
          <a:prstGeom prst="rect">
            <a:avLst/>
          </a:prstGeom>
        </p:spPr>
      </p:pic>
    </p:spTree>
    <p:extLst>
      <p:ext uri="{BB962C8B-B14F-4D97-AF65-F5344CB8AC3E}">
        <p14:creationId xmlns:p14="http://schemas.microsoft.com/office/powerpoint/2010/main" val="57438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 Reporter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5" y="2151727"/>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Is responsible for the recording of every spoken word while in the Courtroom</a:t>
            </a:r>
          </a:p>
        </p:txBody>
      </p:sp>
      <p:pic>
        <p:nvPicPr>
          <p:cNvPr id="6" name="Picture 5">
            <a:extLst>
              <a:ext uri="{FF2B5EF4-FFF2-40B4-BE49-F238E27FC236}">
                <a16:creationId xmlns:a16="http://schemas.microsoft.com/office/drawing/2014/main" id="{46544065-1218-486B-A85C-9EB17B0A4107}"/>
              </a:ext>
            </a:extLst>
          </p:cNvPr>
          <p:cNvPicPr>
            <a:picLocks noChangeAspect="1"/>
          </p:cNvPicPr>
          <p:nvPr/>
        </p:nvPicPr>
        <p:blipFill>
          <a:blip r:embed="rId2"/>
          <a:stretch>
            <a:fillRect/>
          </a:stretch>
        </p:blipFill>
        <p:spPr>
          <a:xfrm>
            <a:off x="4430485" y="1388133"/>
            <a:ext cx="3331029" cy="5228072"/>
          </a:xfrm>
          <a:prstGeom prst="rect">
            <a:avLst/>
          </a:prstGeom>
        </p:spPr>
      </p:pic>
    </p:spTree>
    <p:extLst>
      <p:ext uri="{BB962C8B-B14F-4D97-AF65-F5344CB8AC3E}">
        <p14:creationId xmlns:p14="http://schemas.microsoft.com/office/powerpoint/2010/main" val="348814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080" y="1886456"/>
            <a:ext cx="4575506" cy="3494128"/>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Courtroom Clerk</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6"/>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Administers the oath and documents the details of the courtroom proceedings</a:t>
            </a:r>
          </a:p>
        </p:txBody>
      </p:sp>
    </p:spTree>
    <p:extLst>
      <p:ext uri="{BB962C8B-B14F-4D97-AF65-F5344CB8AC3E}">
        <p14:creationId xmlns:p14="http://schemas.microsoft.com/office/powerpoint/2010/main" val="2060231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200329"/>
          </a:xfrm>
          <a:prstGeom prst="rect">
            <a:avLst/>
          </a:prstGeom>
          <a:noFill/>
        </p:spPr>
        <p:txBody>
          <a:bodyPr wrap="square" rtlCol="0">
            <a:spAutoFit/>
          </a:bodyPr>
          <a:lstStyle/>
          <a:p>
            <a:pPr algn="ctr"/>
            <a:r>
              <a:rPr lang="en-US" sz="72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2793C3ED-7DA1-4ED9-990A-5322E8F456AF}"/>
              </a:ext>
            </a:extLst>
          </p:cNvPr>
          <p:cNvPicPr>
            <a:picLocks noChangeAspect="1"/>
          </p:cNvPicPr>
          <p:nvPr/>
        </p:nvPicPr>
        <p:blipFill>
          <a:blip r:embed="rId2"/>
          <a:stretch>
            <a:fillRect/>
          </a:stretch>
        </p:blipFill>
        <p:spPr>
          <a:xfrm>
            <a:off x="3213666" y="1598839"/>
            <a:ext cx="5764667" cy="4115672"/>
          </a:xfrm>
          <a:prstGeom prst="rect">
            <a:avLst/>
          </a:prstGeom>
        </p:spPr>
      </p:pic>
    </p:spTree>
    <p:extLst>
      <p:ext uri="{BB962C8B-B14F-4D97-AF65-F5344CB8AC3E}">
        <p14:creationId xmlns:p14="http://schemas.microsoft.com/office/powerpoint/2010/main" val="348281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3" name="Oval 2"/>
          <p:cNvSpPr/>
          <p:nvPr/>
        </p:nvSpPr>
        <p:spPr>
          <a:xfrm>
            <a:off x="457200"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CC"/>
                </a:solidFill>
                <a:latin typeface="Baskerville Old Face" panose="02020602080505020303" pitchFamily="18" charset="0"/>
              </a:rPr>
              <a:t>The Court</a:t>
            </a:r>
          </a:p>
        </p:txBody>
      </p:sp>
      <p:sp>
        <p:nvSpPr>
          <p:cNvPr id="6" name="Oval 5"/>
          <p:cNvSpPr/>
          <p:nvPr/>
        </p:nvSpPr>
        <p:spPr>
          <a:xfrm>
            <a:off x="3624943"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CC"/>
                </a:solidFill>
                <a:latin typeface="Baskerville Old Face" panose="02020602080505020303" pitchFamily="18" charset="0"/>
              </a:rPr>
              <a:t>Alternative Dispute Resolution Services</a:t>
            </a:r>
          </a:p>
        </p:txBody>
      </p:sp>
      <p:sp>
        <p:nvSpPr>
          <p:cNvPr id="7" name="Oval 6"/>
          <p:cNvSpPr/>
          <p:nvPr/>
        </p:nvSpPr>
        <p:spPr>
          <a:xfrm>
            <a:off x="6580414"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CC"/>
                </a:solidFill>
                <a:latin typeface="Baskerville Old Face" panose="02020602080505020303" pitchFamily="18" charset="0"/>
              </a:rPr>
              <a:t>Clerk of the Superior Court</a:t>
            </a:r>
          </a:p>
        </p:txBody>
      </p:sp>
      <p:sp>
        <p:nvSpPr>
          <p:cNvPr id="8" name="Oval 7"/>
          <p:cNvSpPr/>
          <p:nvPr/>
        </p:nvSpPr>
        <p:spPr>
          <a:xfrm>
            <a:off x="9535886"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CC"/>
                </a:solidFill>
                <a:latin typeface="Baskerville Old Face" panose="02020602080505020303" pitchFamily="18" charset="0"/>
              </a:rPr>
              <a:t>Legal Counsel</a:t>
            </a:r>
          </a:p>
        </p:txBody>
      </p:sp>
    </p:spTree>
    <p:extLst>
      <p:ext uri="{BB962C8B-B14F-4D97-AF65-F5344CB8AC3E}">
        <p14:creationId xmlns:p14="http://schemas.microsoft.com/office/powerpoint/2010/main" val="21245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925634"/>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 Rolf Eckel</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Superior Court Administrator</a:t>
            </a:r>
          </a:p>
        </p:txBody>
      </p:sp>
      <p:pic>
        <p:nvPicPr>
          <p:cNvPr id="3" name="Picture 2">
            <a:extLst>
              <a:ext uri="{FF2B5EF4-FFF2-40B4-BE49-F238E27FC236}">
                <a16:creationId xmlns:a16="http://schemas.microsoft.com/office/drawing/2014/main" id="{338E38D5-85EB-41DE-ABF2-F82C11852402}"/>
              </a:ext>
            </a:extLst>
          </p:cNvPr>
          <p:cNvPicPr>
            <a:picLocks noChangeAspect="1"/>
          </p:cNvPicPr>
          <p:nvPr/>
        </p:nvPicPr>
        <p:blipFill>
          <a:blip r:embed="rId2"/>
          <a:stretch>
            <a:fillRect/>
          </a:stretch>
        </p:blipFill>
        <p:spPr>
          <a:xfrm>
            <a:off x="4825945" y="1788346"/>
            <a:ext cx="2540109" cy="3690347"/>
          </a:xfrm>
          <a:prstGeom prst="rect">
            <a:avLst/>
          </a:prstGeom>
        </p:spPr>
      </p:pic>
    </p:spTree>
    <p:extLst>
      <p:ext uri="{BB962C8B-B14F-4D97-AF65-F5344CB8AC3E}">
        <p14:creationId xmlns:p14="http://schemas.microsoft.com/office/powerpoint/2010/main" val="187200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7" y="5716960"/>
            <a:ext cx="10542327" cy="923330"/>
          </a:xfrm>
          <a:prstGeom prst="rect">
            <a:avLst/>
          </a:prstGeom>
          <a:noFill/>
        </p:spPr>
        <p:txBody>
          <a:bodyPr wrap="square" rtlCol="0">
            <a:spAutoFit/>
          </a:bodyPr>
          <a:lstStyle/>
          <a:p>
            <a:pPr algn="ctr"/>
            <a:r>
              <a:rPr lang="en-US" sz="5400" b="1" dirty="0">
                <a:solidFill>
                  <a:schemeClr val="accent6">
                    <a:lumMod val="50000"/>
                  </a:schemeClr>
                </a:solidFill>
                <a:latin typeface="Baskerville Old Face" panose="02020602080505020303" pitchFamily="18" charset="0"/>
              </a:rPr>
              <a:t>Court Interpreter Services</a:t>
            </a:r>
          </a:p>
        </p:txBody>
      </p:sp>
      <p:sp>
        <p:nvSpPr>
          <p:cNvPr id="5" name="TextBox 4">
            <a:extLst>
              <a:ext uri="{FF2B5EF4-FFF2-40B4-BE49-F238E27FC236}">
                <a16:creationId xmlns:a16="http://schemas.microsoft.com/office/drawing/2014/main" id="{48AC0F8D-6D09-4BA6-84B0-74D335FB227F}"/>
              </a:ext>
            </a:extLst>
          </p:cNvPr>
          <p:cNvSpPr txBox="1"/>
          <p:nvPr/>
        </p:nvSpPr>
        <p:spPr>
          <a:xfrm>
            <a:off x="556076" y="2721114"/>
            <a:ext cx="3331029" cy="707886"/>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Carlos Reyes</a:t>
            </a:r>
          </a:p>
        </p:txBody>
      </p:sp>
      <p:pic>
        <p:nvPicPr>
          <p:cNvPr id="3" name="Picture 2">
            <a:extLst>
              <a:ext uri="{FF2B5EF4-FFF2-40B4-BE49-F238E27FC236}">
                <a16:creationId xmlns:a16="http://schemas.microsoft.com/office/drawing/2014/main" id="{61C38C66-84CE-4618-8FCB-63A853A64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64189" y="1993382"/>
            <a:ext cx="4111172" cy="3083379"/>
          </a:xfrm>
          <a:prstGeom prst="rect">
            <a:avLst/>
          </a:prstGeom>
        </p:spPr>
      </p:pic>
      <p:sp>
        <p:nvSpPr>
          <p:cNvPr id="8" name="TextBox 7">
            <a:extLst>
              <a:ext uri="{FF2B5EF4-FFF2-40B4-BE49-F238E27FC236}">
                <a16:creationId xmlns:a16="http://schemas.microsoft.com/office/drawing/2014/main" id="{DD401533-0B87-465A-9E03-88BD4EB39FA3}"/>
              </a:ext>
            </a:extLst>
          </p:cNvPr>
          <p:cNvSpPr txBox="1"/>
          <p:nvPr/>
        </p:nvSpPr>
        <p:spPr>
          <a:xfrm>
            <a:off x="7898416" y="2413337"/>
            <a:ext cx="3331029" cy="1323439"/>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Senior Court Interpreter</a:t>
            </a:r>
          </a:p>
        </p:txBody>
      </p:sp>
    </p:spTree>
    <p:extLst>
      <p:ext uri="{BB962C8B-B14F-4D97-AF65-F5344CB8AC3E}">
        <p14:creationId xmlns:p14="http://schemas.microsoft.com/office/powerpoint/2010/main" val="3462018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6" name="TextBox 5">
            <a:extLst>
              <a:ext uri="{FF2B5EF4-FFF2-40B4-BE49-F238E27FC236}">
                <a16:creationId xmlns:a16="http://schemas.microsoft.com/office/drawing/2014/main" id="{33247FDB-BCC6-48E8-BFDE-8CB14DA65198}"/>
              </a:ext>
            </a:extLst>
          </p:cNvPr>
          <p:cNvSpPr txBox="1"/>
          <p:nvPr/>
        </p:nvSpPr>
        <p:spPr>
          <a:xfrm>
            <a:off x="283029" y="5559780"/>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3" name="Rectangle 2">
            <a:extLst>
              <a:ext uri="{FF2B5EF4-FFF2-40B4-BE49-F238E27FC236}">
                <a16:creationId xmlns:a16="http://schemas.microsoft.com/office/drawing/2014/main" id="{A0927424-0F22-4CD7-917F-80348AAD5B66}"/>
              </a:ext>
            </a:extLst>
          </p:cNvPr>
          <p:cNvSpPr/>
          <p:nvPr/>
        </p:nvSpPr>
        <p:spPr>
          <a:xfrm>
            <a:off x="2535339" y="4922729"/>
            <a:ext cx="7811160" cy="646331"/>
          </a:xfrm>
          <a:prstGeom prst="rect">
            <a:avLst/>
          </a:prstGeom>
        </p:spPr>
        <p:txBody>
          <a:bodyPr wrap="square">
            <a:spAutoFit/>
          </a:bodyPr>
          <a:lstStyle/>
          <a:p>
            <a:pPr algn="ctr"/>
            <a:r>
              <a:rPr lang="en-US" sz="3600" b="1" dirty="0">
                <a:solidFill>
                  <a:srgbClr val="993300"/>
                </a:solidFill>
                <a:latin typeface="Baskerville Old Face" panose="02020602080505020303" pitchFamily="18" charset="0"/>
              </a:rPr>
              <a:t>Christy Kalbach, ADR Program Manager</a:t>
            </a:r>
          </a:p>
        </p:txBody>
      </p:sp>
      <p:pic>
        <p:nvPicPr>
          <p:cNvPr id="7" name="Picture 6" descr="A person with long hair&#10;&#10;Description automatically generated with low confidence">
            <a:extLst>
              <a:ext uri="{FF2B5EF4-FFF2-40B4-BE49-F238E27FC236}">
                <a16:creationId xmlns:a16="http://schemas.microsoft.com/office/drawing/2014/main" id="{53835F70-68EC-4E24-B872-67C9756A0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373" y="1288940"/>
            <a:ext cx="2571750" cy="3429000"/>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9C461A10-6B86-4762-BDDC-717055E35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530" y="1264417"/>
            <a:ext cx="2667435" cy="3478046"/>
          </a:xfrm>
          <a:prstGeom prst="rect">
            <a:avLst/>
          </a:prstGeom>
        </p:spPr>
      </p:pic>
    </p:spTree>
    <p:extLst>
      <p:ext uri="{BB962C8B-B14F-4D97-AF65-F5344CB8AC3E}">
        <p14:creationId xmlns:p14="http://schemas.microsoft.com/office/powerpoint/2010/main" val="2596300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459504"/>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Teri Koressel,</a:t>
            </a:r>
          </a:p>
          <a:p>
            <a:pPr algn="ctr"/>
            <a:r>
              <a:rPr lang="en-US" sz="4000" b="1" dirty="0">
                <a:solidFill>
                  <a:srgbClr val="993300"/>
                </a:solidFill>
                <a:latin typeface="Baskerville Old Face" panose="02020602080505020303" pitchFamily="18" charset="0"/>
              </a:rPr>
              <a:t>ADR Program Coordinator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7791878" y="2459504"/>
            <a:ext cx="4180115"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Jessica </a:t>
            </a:r>
            <a:r>
              <a:rPr lang="en-US" sz="4000" b="1" dirty="0" err="1">
                <a:solidFill>
                  <a:srgbClr val="993300"/>
                </a:solidFill>
                <a:latin typeface="Baskerville Old Face" panose="02020602080505020303" pitchFamily="18" charset="0"/>
              </a:rPr>
              <a:t>Villafaña</a:t>
            </a:r>
            <a:r>
              <a:rPr lang="en-US" sz="4000" b="1" dirty="0">
                <a:solidFill>
                  <a:srgbClr val="993300"/>
                </a:solidFill>
                <a:latin typeface="Baskerville Old Face" panose="02020602080505020303" pitchFamily="18" charset="0"/>
              </a:rPr>
              <a:t>, Domestic Relations Secretary</a:t>
            </a:r>
          </a:p>
        </p:txBody>
      </p:sp>
      <p:pic>
        <p:nvPicPr>
          <p:cNvPr id="2" name="Picture 1">
            <a:extLst>
              <a:ext uri="{FF2B5EF4-FFF2-40B4-BE49-F238E27FC236}">
                <a16:creationId xmlns:a16="http://schemas.microsoft.com/office/drawing/2014/main" id="{639FDE89-5FA6-4DBF-9118-7DAD6665229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796443" y="1879208"/>
            <a:ext cx="2599114" cy="3697331"/>
          </a:xfrm>
          <a:prstGeom prst="rect">
            <a:avLst/>
          </a:prstGeom>
        </p:spPr>
      </p:pic>
      <p:sp>
        <p:nvSpPr>
          <p:cNvPr id="6" name="TextBox 5">
            <a:extLst>
              <a:ext uri="{FF2B5EF4-FFF2-40B4-BE49-F238E27FC236}">
                <a16:creationId xmlns:a16="http://schemas.microsoft.com/office/drawing/2014/main" id="{79310229-7680-4526-B2C2-75B6D9D69B73}"/>
              </a:ext>
            </a:extLst>
          </p:cNvPr>
          <p:cNvSpPr txBox="1"/>
          <p:nvPr/>
        </p:nvSpPr>
        <p:spPr>
          <a:xfrm>
            <a:off x="346051" y="5799119"/>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Tree>
    <p:extLst>
      <p:ext uri="{BB962C8B-B14F-4D97-AF65-F5344CB8AC3E}">
        <p14:creationId xmlns:p14="http://schemas.microsoft.com/office/powerpoint/2010/main" val="341690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2" name="TextBox 11">
            <a:extLst>
              <a:ext uri="{FF2B5EF4-FFF2-40B4-BE49-F238E27FC236}">
                <a16:creationId xmlns:a16="http://schemas.microsoft.com/office/drawing/2014/main" id="{F8D547F6-1846-4492-AC53-6C9CC82CDD62}"/>
              </a:ext>
            </a:extLst>
          </p:cNvPr>
          <p:cNvSpPr txBox="1"/>
          <p:nvPr/>
        </p:nvSpPr>
        <p:spPr>
          <a:xfrm>
            <a:off x="1100051" y="1241129"/>
            <a:ext cx="9991898" cy="5940088"/>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Shannon Muñoz, Family Law Navigator</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Assistance with:</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Learning about the family law case flow process</a:t>
            </a:r>
          </a:p>
          <a:p>
            <a:pPr algn="ctr"/>
            <a:r>
              <a:rPr lang="en-US" sz="4000" b="1" dirty="0">
                <a:solidFill>
                  <a:srgbClr val="993300"/>
                </a:solidFill>
                <a:latin typeface="Baskerville Old Face" panose="02020602080505020303" pitchFamily="18" charset="0"/>
              </a:rPr>
              <a:t>Reviewing completed forms for completeness</a:t>
            </a:r>
          </a:p>
          <a:p>
            <a:pPr algn="ctr"/>
            <a:r>
              <a:rPr lang="en-US" sz="4000" b="1" dirty="0">
                <a:solidFill>
                  <a:srgbClr val="993300"/>
                </a:solidFill>
                <a:latin typeface="Baskerville Old Face" panose="02020602080505020303" pitchFamily="18" charset="0"/>
              </a:rPr>
              <a:t>Providing Resources</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Contact: (928) 777-3082 or YavapaiFLN@courts.az.gov</a:t>
            </a:r>
          </a:p>
          <a:p>
            <a:pPr algn="ctr"/>
            <a:endParaRPr lang="en-US" sz="4000" b="1" dirty="0">
              <a:solidFill>
                <a:srgbClr val="993300"/>
              </a:solidFill>
              <a:latin typeface="Baskerville Old Face" panose="02020602080505020303" pitchFamily="18" charset="0"/>
            </a:endParaRPr>
          </a:p>
        </p:txBody>
      </p:sp>
    </p:spTree>
    <p:extLst>
      <p:ext uri="{BB962C8B-B14F-4D97-AF65-F5344CB8AC3E}">
        <p14:creationId xmlns:p14="http://schemas.microsoft.com/office/powerpoint/2010/main" val="1143155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Conciliation Counseling</a:t>
            </a:r>
          </a:p>
        </p:txBody>
      </p:sp>
      <p:pic>
        <p:nvPicPr>
          <p:cNvPr id="5" name="Picture 4">
            <a:extLst>
              <a:ext uri="{FF2B5EF4-FFF2-40B4-BE49-F238E27FC236}">
                <a16:creationId xmlns:a16="http://schemas.microsoft.com/office/drawing/2014/main" id="{B60E2BA4-CBD4-44D2-BBD3-2118D237BF35}"/>
              </a:ext>
            </a:extLst>
          </p:cNvPr>
          <p:cNvPicPr>
            <a:picLocks noChangeAspect="1"/>
          </p:cNvPicPr>
          <p:nvPr/>
        </p:nvPicPr>
        <p:blipFill>
          <a:blip r:embed="rId2"/>
          <a:stretch>
            <a:fillRect/>
          </a:stretch>
        </p:blipFill>
        <p:spPr>
          <a:xfrm>
            <a:off x="3295650" y="1497740"/>
            <a:ext cx="5524500" cy="3629025"/>
          </a:xfrm>
          <a:prstGeom prst="rect">
            <a:avLst/>
          </a:prstGeom>
        </p:spPr>
      </p:pic>
    </p:spTree>
    <p:extLst>
      <p:ext uri="{BB962C8B-B14F-4D97-AF65-F5344CB8AC3E}">
        <p14:creationId xmlns:p14="http://schemas.microsoft.com/office/powerpoint/2010/main" val="113472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288340"/>
            <a:ext cx="8039100"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Legal Decision Making &amp; </a:t>
            </a:r>
          </a:p>
          <a:p>
            <a:pPr algn="ctr"/>
            <a:r>
              <a:rPr lang="en-US" sz="4800" b="1" dirty="0">
                <a:solidFill>
                  <a:srgbClr val="993300"/>
                </a:solidFill>
                <a:latin typeface="Baskerville Old Face" panose="02020602080505020303" pitchFamily="18" charset="0"/>
              </a:rPr>
              <a:t>Parenting Time Mediation</a:t>
            </a:r>
          </a:p>
        </p:txBody>
      </p:sp>
      <p:pic>
        <p:nvPicPr>
          <p:cNvPr id="3" name="Picture 2">
            <a:extLst>
              <a:ext uri="{FF2B5EF4-FFF2-40B4-BE49-F238E27FC236}">
                <a16:creationId xmlns:a16="http://schemas.microsoft.com/office/drawing/2014/main" id="{8BF7A838-0567-46E1-B4D6-CE306437CDC8}"/>
              </a:ext>
            </a:extLst>
          </p:cNvPr>
          <p:cNvPicPr>
            <a:picLocks noChangeAspect="1"/>
          </p:cNvPicPr>
          <p:nvPr/>
        </p:nvPicPr>
        <p:blipFill>
          <a:blip r:embed="rId2"/>
          <a:stretch>
            <a:fillRect/>
          </a:stretch>
        </p:blipFill>
        <p:spPr>
          <a:xfrm>
            <a:off x="4600208" y="1056463"/>
            <a:ext cx="2991583" cy="4251197"/>
          </a:xfrm>
          <a:prstGeom prst="rect">
            <a:avLst/>
          </a:prstGeom>
        </p:spPr>
      </p:pic>
    </p:spTree>
    <p:extLst>
      <p:ext uri="{BB962C8B-B14F-4D97-AF65-F5344CB8AC3E}">
        <p14:creationId xmlns:p14="http://schemas.microsoft.com/office/powerpoint/2010/main" val="77263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231106"/>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Parent Education</a:t>
            </a:r>
          </a:p>
          <a:p>
            <a:pPr algn="ctr"/>
            <a:r>
              <a:rPr lang="en-US" sz="2600" i="1" dirty="0">
                <a:solidFill>
                  <a:srgbClr val="993300"/>
                </a:solidFill>
                <a:latin typeface="Baskerville Old Face" panose="02020602080505020303" pitchFamily="18" charset="0"/>
              </a:rPr>
              <a:t>Parenting Time Guidelines and many other resources are available in the online course</a:t>
            </a:r>
          </a:p>
        </p:txBody>
      </p:sp>
      <p:pic>
        <p:nvPicPr>
          <p:cNvPr id="5" name="Picture 4">
            <a:extLst>
              <a:ext uri="{FF2B5EF4-FFF2-40B4-BE49-F238E27FC236}">
                <a16:creationId xmlns:a16="http://schemas.microsoft.com/office/drawing/2014/main" id="{56214676-5FBE-4100-B8FC-4D5A932256E8}"/>
              </a:ext>
            </a:extLst>
          </p:cNvPr>
          <p:cNvPicPr>
            <a:picLocks noChangeAspect="1"/>
          </p:cNvPicPr>
          <p:nvPr/>
        </p:nvPicPr>
        <p:blipFill>
          <a:blip r:embed="rId2"/>
          <a:stretch>
            <a:fillRect/>
          </a:stretch>
        </p:blipFill>
        <p:spPr>
          <a:xfrm>
            <a:off x="3499122" y="1292887"/>
            <a:ext cx="5117556" cy="3759029"/>
          </a:xfrm>
          <a:prstGeom prst="rect">
            <a:avLst/>
          </a:prstGeom>
        </p:spPr>
      </p:pic>
    </p:spTree>
    <p:extLst>
      <p:ext uri="{BB962C8B-B14F-4D97-AF65-F5344CB8AC3E}">
        <p14:creationId xmlns:p14="http://schemas.microsoft.com/office/powerpoint/2010/main" val="299977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Civil Mediation</a:t>
            </a:r>
          </a:p>
        </p:txBody>
      </p:sp>
      <p:pic>
        <p:nvPicPr>
          <p:cNvPr id="6" name="Picture 5">
            <a:extLst>
              <a:ext uri="{FF2B5EF4-FFF2-40B4-BE49-F238E27FC236}">
                <a16:creationId xmlns:a16="http://schemas.microsoft.com/office/drawing/2014/main" id="{3179DFAF-7E25-48F8-97CC-49FF997BDACE}"/>
              </a:ext>
            </a:extLst>
          </p:cNvPr>
          <p:cNvPicPr>
            <a:picLocks noChangeAspect="1"/>
          </p:cNvPicPr>
          <p:nvPr/>
        </p:nvPicPr>
        <p:blipFill>
          <a:blip r:embed="rId2"/>
          <a:stretch>
            <a:fillRect/>
          </a:stretch>
        </p:blipFill>
        <p:spPr>
          <a:xfrm>
            <a:off x="8729448" y="1444248"/>
            <a:ext cx="2767746" cy="2701847"/>
          </a:xfrm>
          <a:prstGeom prst="rect">
            <a:avLst/>
          </a:prstGeom>
        </p:spPr>
      </p:pic>
      <p:pic>
        <p:nvPicPr>
          <p:cNvPr id="7" name="Picture 6">
            <a:extLst>
              <a:ext uri="{FF2B5EF4-FFF2-40B4-BE49-F238E27FC236}">
                <a16:creationId xmlns:a16="http://schemas.microsoft.com/office/drawing/2014/main" id="{3FDE2DFE-427A-453A-84B0-99C46F9DA559}"/>
              </a:ext>
            </a:extLst>
          </p:cNvPr>
          <p:cNvPicPr>
            <a:picLocks noChangeAspect="1"/>
          </p:cNvPicPr>
          <p:nvPr/>
        </p:nvPicPr>
        <p:blipFill>
          <a:blip r:embed="rId3"/>
          <a:stretch>
            <a:fillRect/>
          </a:stretch>
        </p:blipFill>
        <p:spPr>
          <a:xfrm>
            <a:off x="4203639" y="2294800"/>
            <a:ext cx="4087690" cy="2093493"/>
          </a:xfrm>
          <a:prstGeom prst="rect">
            <a:avLst/>
          </a:prstGeom>
        </p:spPr>
      </p:pic>
      <p:pic>
        <p:nvPicPr>
          <p:cNvPr id="8" name="Picture 7">
            <a:extLst>
              <a:ext uri="{FF2B5EF4-FFF2-40B4-BE49-F238E27FC236}">
                <a16:creationId xmlns:a16="http://schemas.microsoft.com/office/drawing/2014/main" id="{99596B2B-B418-43E7-8784-96F3B3B438ED}"/>
              </a:ext>
            </a:extLst>
          </p:cNvPr>
          <p:cNvPicPr>
            <a:picLocks noChangeAspect="1"/>
          </p:cNvPicPr>
          <p:nvPr/>
        </p:nvPicPr>
        <p:blipFill>
          <a:blip r:embed="rId4"/>
          <a:stretch>
            <a:fillRect/>
          </a:stretch>
        </p:blipFill>
        <p:spPr>
          <a:xfrm>
            <a:off x="694806" y="2294800"/>
            <a:ext cx="2839487" cy="3688740"/>
          </a:xfrm>
          <a:prstGeom prst="rect">
            <a:avLst/>
          </a:prstGeom>
        </p:spPr>
      </p:pic>
    </p:spTree>
    <p:extLst>
      <p:ext uri="{BB962C8B-B14F-4D97-AF65-F5344CB8AC3E}">
        <p14:creationId xmlns:p14="http://schemas.microsoft.com/office/powerpoint/2010/main" val="3002298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446550"/>
          </a:xfrm>
          <a:prstGeom prst="rect">
            <a:avLst/>
          </a:prstGeom>
          <a:noFill/>
        </p:spPr>
        <p:txBody>
          <a:bodyPr wrap="square" rtlCol="0">
            <a:spAutoFit/>
          </a:bodyPr>
          <a:lstStyle/>
          <a:p>
            <a:pPr algn="ctr"/>
            <a:r>
              <a:rPr lang="en-US" sz="88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8B572D7B-E6C9-4242-934D-DD426BB867D8}"/>
              </a:ext>
            </a:extLst>
          </p:cNvPr>
          <p:cNvPicPr>
            <a:picLocks noChangeAspect="1"/>
          </p:cNvPicPr>
          <p:nvPr/>
        </p:nvPicPr>
        <p:blipFill>
          <a:blip r:embed="rId2"/>
          <a:stretch>
            <a:fillRect/>
          </a:stretch>
        </p:blipFill>
        <p:spPr>
          <a:xfrm>
            <a:off x="2705100" y="1215014"/>
            <a:ext cx="6781800" cy="3914775"/>
          </a:xfrm>
          <a:prstGeom prst="rect">
            <a:avLst/>
          </a:prstGeom>
        </p:spPr>
      </p:pic>
    </p:spTree>
    <p:extLst>
      <p:ext uri="{BB962C8B-B14F-4D97-AF65-F5344CB8AC3E}">
        <p14:creationId xmlns:p14="http://schemas.microsoft.com/office/powerpoint/2010/main" val="183947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John D. Napper</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Judge</a:t>
            </a:r>
          </a:p>
          <a:p>
            <a:r>
              <a:rPr lang="en-US" dirty="0">
                <a:solidFill>
                  <a:srgbClr val="FFFFCC"/>
                </a:solidFill>
                <a:latin typeface="Baskerville Old Face" panose="02020602080505020303" pitchFamily="18" charset="0"/>
              </a:rPr>
              <a:t>Division 2</a:t>
            </a:r>
          </a:p>
          <a:p>
            <a:r>
              <a:rPr lang="en-US" dirty="0">
                <a:solidFill>
                  <a:srgbClr val="FFFFCC"/>
                </a:solidFill>
                <a:latin typeface="Baskerville Old Face" panose="02020602080505020303" pitchFamily="18" charset="0"/>
              </a:rPr>
              <a:t>Superior Court Yavapai County</a:t>
            </a:r>
          </a:p>
        </p:txBody>
      </p:sp>
      <p:pic>
        <p:nvPicPr>
          <p:cNvPr id="8" name="Picture 7">
            <a:extLst>
              <a:ext uri="{FF2B5EF4-FFF2-40B4-BE49-F238E27FC236}">
                <a16:creationId xmlns:a16="http://schemas.microsoft.com/office/drawing/2014/main" id="{D267D1D4-767D-4754-A237-E97E950F6A0D}"/>
              </a:ext>
            </a:extLst>
          </p:cNvPr>
          <p:cNvPicPr>
            <a:picLocks noChangeAspect="1"/>
          </p:cNvPicPr>
          <p:nvPr/>
        </p:nvPicPr>
        <p:blipFill>
          <a:blip r:embed="rId3"/>
          <a:stretch>
            <a:fillRect/>
          </a:stretch>
        </p:blipFill>
        <p:spPr>
          <a:xfrm>
            <a:off x="2356186" y="999334"/>
            <a:ext cx="2749214" cy="3816429"/>
          </a:xfrm>
          <a:prstGeom prst="rect">
            <a:avLst/>
          </a:prstGeom>
        </p:spPr>
      </p:pic>
    </p:spTree>
    <p:extLst>
      <p:ext uri="{BB962C8B-B14F-4D97-AF65-F5344CB8AC3E}">
        <p14:creationId xmlns:p14="http://schemas.microsoft.com/office/powerpoint/2010/main" val="3504527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644170"/>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Honorable</a:t>
            </a:r>
          </a:p>
          <a:p>
            <a:pPr algn="ctr"/>
            <a:r>
              <a:rPr lang="en-US" sz="4000" b="1" dirty="0">
                <a:solidFill>
                  <a:srgbClr val="993300"/>
                </a:solidFill>
                <a:latin typeface="Baskerville Old Face" panose="02020602080505020303" pitchFamily="18" charset="0"/>
              </a:rPr>
              <a:t>Donna McQuality</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Clerk of the Superior Court</a:t>
            </a:r>
          </a:p>
        </p:txBody>
      </p:sp>
      <p:pic>
        <p:nvPicPr>
          <p:cNvPr id="3" name="Picture 2">
            <a:extLst>
              <a:ext uri="{FF2B5EF4-FFF2-40B4-BE49-F238E27FC236}">
                <a16:creationId xmlns:a16="http://schemas.microsoft.com/office/drawing/2014/main" id="{ABACB889-0751-441E-B7B3-A9D33EEC7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188" y="1729633"/>
            <a:ext cx="2707623" cy="4061434"/>
          </a:xfrm>
          <a:prstGeom prst="rect">
            <a:avLst/>
          </a:prstGeom>
        </p:spPr>
      </p:pic>
    </p:spTree>
    <p:extLst>
      <p:ext uri="{BB962C8B-B14F-4D97-AF65-F5344CB8AC3E}">
        <p14:creationId xmlns:p14="http://schemas.microsoft.com/office/powerpoint/2010/main" val="2454611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69FA9-2381-4FE8-A09D-AA713C81F44D}"/>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pic>
        <p:nvPicPr>
          <p:cNvPr id="3" name="Picture 2">
            <a:extLst>
              <a:ext uri="{FF2B5EF4-FFF2-40B4-BE49-F238E27FC236}">
                <a16:creationId xmlns:a16="http://schemas.microsoft.com/office/drawing/2014/main" id="{1D27DD49-5429-43A1-93B1-90A4703BAC44}"/>
              </a:ext>
            </a:extLst>
          </p:cNvPr>
          <p:cNvPicPr>
            <a:picLocks noChangeAspect="1"/>
          </p:cNvPicPr>
          <p:nvPr/>
        </p:nvPicPr>
        <p:blipFill>
          <a:blip r:embed="rId2"/>
          <a:stretch>
            <a:fillRect/>
          </a:stretch>
        </p:blipFill>
        <p:spPr>
          <a:xfrm>
            <a:off x="1210175" y="1362326"/>
            <a:ext cx="3329739" cy="5056730"/>
          </a:xfrm>
          <a:prstGeom prst="rect">
            <a:avLst/>
          </a:prstGeom>
        </p:spPr>
      </p:pic>
      <p:sp>
        <p:nvSpPr>
          <p:cNvPr id="4" name="TextBox 3">
            <a:extLst>
              <a:ext uri="{FF2B5EF4-FFF2-40B4-BE49-F238E27FC236}">
                <a16:creationId xmlns:a16="http://schemas.microsoft.com/office/drawing/2014/main" id="{223C26A5-95AA-4BE8-922F-8FA8860D7BF3}"/>
              </a:ext>
            </a:extLst>
          </p:cNvPr>
          <p:cNvSpPr txBox="1"/>
          <p:nvPr/>
        </p:nvSpPr>
        <p:spPr>
          <a:xfrm>
            <a:off x="5374105" y="1989221"/>
            <a:ext cx="5993059" cy="3477875"/>
          </a:xfrm>
          <a:prstGeom prst="rect">
            <a:avLst/>
          </a:prstGeom>
          <a:noFill/>
        </p:spPr>
        <p:txBody>
          <a:bodyPr wrap="square" rtlCol="0">
            <a:spAutoFit/>
          </a:bodyPr>
          <a:lstStyle/>
          <a:p>
            <a:pPr algn="ctr"/>
            <a:r>
              <a:rPr lang="en-US" sz="4400" dirty="0">
                <a:solidFill>
                  <a:srgbClr val="993300"/>
                </a:solidFill>
                <a:latin typeface="Baskerville Old Face" panose="02020602080505020303" pitchFamily="18" charset="0"/>
              </a:rPr>
              <a:t>The Clerk of the Superior Court is the keeper of the record and keeps all original documents for the record. </a:t>
            </a:r>
          </a:p>
        </p:txBody>
      </p:sp>
    </p:spTree>
    <p:extLst>
      <p:ext uri="{BB962C8B-B14F-4D97-AF65-F5344CB8AC3E}">
        <p14:creationId xmlns:p14="http://schemas.microsoft.com/office/powerpoint/2010/main" val="3478105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dissolution of marriage begins when you or your spouse files a “Petition for Dissolution of Marriage” with or without minor children. </a:t>
            </a:r>
          </a:p>
        </p:txBody>
      </p:sp>
      <p:pic>
        <p:nvPicPr>
          <p:cNvPr id="4" name="Picture 3">
            <a:extLst>
              <a:ext uri="{FF2B5EF4-FFF2-40B4-BE49-F238E27FC236}">
                <a16:creationId xmlns:a16="http://schemas.microsoft.com/office/drawing/2014/main" id="{2F58E7E0-8C8B-4B88-B470-A77757222EA8}"/>
              </a:ext>
            </a:extLst>
          </p:cNvPr>
          <p:cNvPicPr>
            <a:picLocks noChangeAspect="1"/>
          </p:cNvPicPr>
          <p:nvPr/>
        </p:nvPicPr>
        <p:blipFill>
          <a:blip r:embed="rId2"/>
          <a:stretch>
            <a:fillRect/>
          </a:stretch>
        </p:blipFill>
        <p:spPr>
          <a:xfrm>
            <a:off x="3734751" y="2415022"/>
            <a:ext cx="4722495" cy="2939787"/>
          </a:xfrm>
          <a:prstGeom prst="rect">
            <a:avLst/>
          </a:prstGeom>
        </p:spPr>
      </p:pic>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spTree>
    <p:extLst>
      <p:ext uri="{BB962C8B-B14F-4D97-AF65-F5344CB8AC3E}">
        <p14:creationId xmlns:p14="http://schemas.microsoft.com/office/powerpoint/2010/main" val="2887819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2" name="TextBox 1">
            <a:extLst>
              <a:ext uri="{FF2B5EF4-FFF2-40B4-BE49-F238E27FC236}">
                <a16:creationId xmlns:a16="http://schemas.microsoft.com/office/drawing/2014/main" id="{5DCAE399-CC5D-4240-B3BE-88A198A724E3}"/>
              </a:ext>
            </a:extLst>
          </p:cNvPr>
          <p:cNvSpPr txBox="1"/>
          <p:nvPr/>
        </p:nvSpPr>
        <p:spPr>
          <a:xfrm>
            <a:off x="1427747" y="1780674"/>
            <a:ext cx="9368590" cy="3816429"/>
          </a:xfrm>
          <a:prstGeom prst="rect">
            <a:avLst/>
          </a:prstGeom>
          <a:noFill/>
        </p:spPr>
        <p:txBody>
          <a:bodyPr wrap="square" rtlCol="0">
            <a:spAutoFit/>
          </a:bodyPr>
          <a:lstStyle/>
          <a:p>
            <a:r>
              <a:rPr lang="en-US" sz="2800" dirty="0">
                <a:solidFill>
                  <a:srgbClr val="993300"/>
                </a:solidFill>
                <a:latin typeface="Baskerville Old Face" panose="02020602080505020303" pitchFamily="18" charset="0"/>
              </a:rPr>
              <a:t>Sample Dissolution of Marriage Packet</a:t>
            </a:r>
          </a:p>
          <a:p>
            <a:endParaRPr lang="en-US" sz="28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Petition for Dissolution of Marriage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Preliminary Injunction</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of Rights about Health Insurance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to Creditors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Summons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Confidential Sensitive Data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784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730674"/>
            <a:ext cx="11494306" cy="3901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Black Ink, 13 –point type size (Times New Roman, Bookman, Century, Garamond, Book Antiqua).</a:t>
            </a:r>
          </a:p>
          <a:p>
            <a:pPr>
              <a:lnSpc>
                <a:spcPct val="80000"/>
              </a:lnSpc>
            </a:pPr>
            <a:r>
              <a:rPr lang="en-US" altLang="en-US" dirty="0">
                <a:latin typeface="Baskerville Old Face" panose="02020602080505020303" pitchFamily="18" charset="0"/>
              </a:rPr>
              <a:t>White, 8 ½ x 11 Paper.</a:t>
            </a:r>
          </a:p>
          <a:p>
            <a:pPr>
              <a:lnSpc>
                <a:spcPct val="80000"/>
              </a:lnSpc>
            </a:pPr>
            <a:r>
              <a:rPr lang="en-US" altLang="en-US" dirty="0">
                <a:latin typeface="Baskerville Old Face" panose="02020602080505020303" pitchFamily="18" charset="0"/>
              </a:rPr>
              <a:t>Margin Specifications – 2” from the top, 1” from the left, ½” from the right, and ½” from the bottom.</a:t>
            </a:r>
          </a:p>
          <a:p>
            <a:pPr>
              <a:lnSpc>
                <a:spcPct val="80000"/>
              </a:lnSpc>
            </a:pPr>
            <a:r>
              <a:rPr lang="en-US" altLang="en-US" dirty="0">
                <a:latin typeface="Baskerville Old Face" panose="02020602080505020303" pitchFamily="18" charset="0"/>
              </a:rPr>
              <a:t>Text should be double spaced on one side of the page only.</a:t>
            </a:r>
          </a:p>
          <a:p>
            <a:pPr>
              <a:lnSpc>
                <a:spcPct val="80000"/>
              </a:lnSpc>
            </a:pPr>
            <a:r>
              <a:rPr lang="en-US" altLang="en-US" dirty="0">
                <a:latin typeface="Baskerville Old Face" panose="02020602080505020303" pitchFamily="18" charset="0"/>
              </a:rPr>
              <a:t>Pages shall be numbered.</a:t>
            </a:r>
          </a:p>
          <a:p>
            <a:pPr>
              <a:lnSpc>
                <a:spcPct val="80000"/>
              </a:lnSpc>
            </a:pPr>
            <a:r>
              <a:rPr lang="en-US" altLang="en-US" dirty="0">
                <a:latin typeface="Baskerville Old Face" panose="02020602080505020303" pitchFamily="18" charset="0"/>
              </a:rPr>
              <a:t>Leave upper right-hand corner of all documents being filed blank.</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3899847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384129"/>
            <a:ext cx="11544410" cy="4248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All documents must have the filing party’s information in the upper left-hand corner.</a:t>
            </a:r>
          </a:p>
          <a:p>
            <a:pPr>
              <a:lnSpc>
                <a:spcPct val="80000"/>
              </a:lnSpc>
            </a:pPr>
            <a:r>
              <a:rPr lang="en-US" altLang="en-US" dirty="0">
                <a:latin typeface="Baskerville Old Face" panose="02020602080505020303" pitchFamily="18" charset="0"/>
              </a:rPr>
              <a:t>The caption and case number remain the same throughout your case. Whoever starts as the Petitioner, stays as Petitioner, no matter who is filing a document.</a:t>
            </a:r>
          </a:p>
          <a:p>
            <a:pPr>
              <a:lnSpc>
                <a:spcPct val="80000"/>
              </a:lnSpc>
            </a:pPr>
            <a:r>
              <a:rPr lang="en-US" altLang="en-US" dirty="0">
                <a:latin typeface="Baskerville Old Face" panose="02020602080505020303" pitchFamily="18" charset="0"/>
              </a:rPr>
              <a:t>All documents must be completely filled out. Incomplete information may cause your request to be denied. </a:t>
            </a:r>
          </a:p>
          <a:p>
            <a:pPr>
              <a:lnSpc>
                <a:spcPct val="80000"/>
              </a:lnSpc>
            </a:pPr>
            <a:r>
              <a:rPr lang="en-US" altLang="en-US" dirty="0">
                <a:latin typeface="Baskerville Old Face" panose="02020602080505020303" pitchFamily="18" charset="0"/>
              </a:rPr>
              <a:t>Refer to Rule 20 </a:t>
            </a:r>
          </a:p>
          <a:p>
            <a:pPr>
              <a:lnSpc>
                <a:spcPct val="80000"/>
              </a:lnSpc>
            </a:pPr>
            <a:r>
              <a:rPr lang="en-US" altLang="en-US" dirty="0">
                <a:latin typeface="Baskerville Old Face" panose="02020602080505020303" pitchFamily="18" charset="0"/>
              </a:rPr>
              <a:t>Only originals may be filed</a:t>
            </a:r>
          </a:p>
          <a:p>
            <a:pPr>
              <a:lnSpc>
                <a:spcPct val="80000"/>
              </a:lnSpc>
            </a:pPr>
            <a:r>
              <a:rPr lang="en-US" altLang="en-US" i="1" dirty="0">
                <a:latin typeface="Baskerville Old Face" panose="02020602080505020303" pitchFamily="18" charset="0"/>
              </a:rPr>
              <a:t>Forms provided by the Court are acceptable</a:t>
            </a:r>
            <a:r>
              <a:rPr lang="en-US" altLang="en-US" dirty="0">
                <a:latin typeface="Baskerville Old Face" panose="02020602080505020303" pitchFamily="18" charset="0"/>
              </a:rPr>
              <a:t>.</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978817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350729" y="4816652"/>
            <a:ext cx="11373633" cy="1815882"/>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All paperwork should be signed and notarized before you come to the Clerk’s Office, but the Clerk can “verify” respondent’s signature on an Acceptance of Service. You will also need to bring two sets of copies of the documents, one for your records and one for you to serve upon the other party.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6" name="Picture 5">
            <a:extLst>
              <a:ext uri="{FF2B5EF4-FFF2-40B4-BE49-F238E27FC236}">
                <a16:creationId xmlns:a16="http://schemas.microsoft.com/office/drawing/2014/main" id="{A2F08B48-E040-4689-8102-57EAF4C88B69}"/>
              </a:ext>
            </a:extLst>
          </p:cNvPr>
          <p:cNvPicPr>
            <a:picLocks noChangeAspect="1"/>
          </p:cNvPicPr>
          <p:nvPr/>
        </p:nvPicPr>
        <p:blipFill>
          <a:blip r:embed="rId2"/>
          <a:stretch>
            <a:fillRect/>
          </a:stretch>
        </p:blipFill>
        <p:spPr>
          <a:xfrm>
            <a:off x="4092414" y="2277845"/>
            <a:ext cx="4007168" cy="2538807"/>
          </a:xfrm>
          <a:prstGeom prst="rect">
            <a:avLst/>
          </a:prstGeom>
        </p:spPr>
      </p:pic>
    </p:spTree>
    <p:extLst>
      <p:ext uri="{BB962C8B-B14F-4D97-AF65-F5344CB8AC3E}">
        <p14:creationId xmlns:p14="http://schemas.microsoft.com/office/powerpoint/2010/main" val="3517686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Bring your driver’s license or photo identification with you when you file your paperwork.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2" name="Picture 1">
            <a:extLst>
              <a:ext uri="{FF2B5EF4-FFF2-40B4-BE49-F238E27FC236}">
                <a16:creationId xmlns:a16="http://schemas.microsoft.com/office/drawing/2014/main" id="{78EA5C97-AD50-434A-8263-393426BBBC37}"/>
              </a:ext>
            </a:extLst>
          </p:cNvPr>
          <p:cNvPicPr>
            <a:picLocks noChangeAspect="1"/>
          </p:cNvPicPr>
          <p:nvPr/>
        </p:nvPicPr>
        <p:blipFill>
          <a:blip r:embed="rId2"/>
          <a:stretch>
            <a:fillRect/>
          </a:stretch>
        </p:blipFill>
        <p:spPr>
          <a:xfrm>
            <a:off x="3877148" y="2415022"/>
            <a:ext cx="4437698" cy="2853296"/>
          </a:xfrm>
          <a:prstGeom prst="rect">
            <a:avLst/>
          </a:prstGeom>
        </p:spPr>
      </p:pic>
    </p:spTree>
    <p:extLst>
      <p:ext uri="{BB962C8B-B14F-4D97-AF65-F5344CB8AC3E}">
        <p14:creationId xmlns:p14="http://schemas.microsoft.com/office/powerpoint/2010/main" val="99444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447544" y="2938651"/>
            <a:ext cx="6188372"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 fee is charged when you file your case. </a:t>
            </a:r>
          </a:p>
          <a:p>
            <a:pPr algn="ctr"/>
            <a:r>
              <a:rPr lang="en-US" sz="2800" dirty="0">
                <a:solidFill>
                  <a:srgbClr val="993300"/>
                </a:solidFill>
                <a:latin typeface="Baskerville Old Face" panose="02020602080505020303" pitchFamily="18" charset="0"/>
              </a:rPr>
              <a:t>The person who starts the case is </a:t>
            </a:r>
          </a:p>
          <a:p>
            <a:pPr algn="ctr"/>
            <a:r>
              <a:rPr lang="en-US" sz="2800" dirty="0">
                <a:solidFill>
                  <a:srgbClr val="993300"/>
                </a:solidFill>
                <a:latin typeface="Baskerville Old Face" panose="02020602080505020303" pitchFamily="18" charset="0"/>
              </a:rPr>
              <a:t>referred to as the Petitioner.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BCBB3AD3-2660-4517-8883-05510B5707AE}"/>
              </a:ext>
            </a:extLst>
          </p:cNvPr>
          <p:cNvPicPr>
            <a:picLocks noChangeAspect="1"/>
          </p:cNvPicPr>
          <p:nvPr/>
        </p:nvPicPr>
        <p:blipFill>
          <a:blip r:embed="rId2"/>
          <a:stretch>
            <a:fillRect/>
          </a:stretch>
        </p:blipFill>
        <p:spPr>
          <a:xfrm>
            <a:off x="1049424" y="2938651"/>
            <a:ext cx="2948940" cy="2885385"/>
          </a:xfrm>
          <a:prstGeom prst="rect">
            <a:avLst/>
          </a:prstGeom>
        </p:spPr>
      </p:pic>
      <p:sp>
        <p:nvSpPr>
          <p:cNvPr id="7" name="TextBox 6">
            <a:extLst>
              <a:ext uri="{FF2B5EF4-FFF2-40B4-BE49-F238E27FC236}">
                <a16:creationId xmlns:a16="http://schemas.microsoft.com/office/drawing/2014/main" id="{EC69F55A-89E3-40F4-845C-9EDD836111EC}"/>
              </a:ext>
            </a:extLst>
          </p:cNvPr>
          <p:cNvSpPr txBox="1"/>
          <p:nvPr/>
        </p:nvSpPr>
        <p:spPr>
          <a:xfrm>
            <a:off x="3998364" y="4869929"/>
            <a:ext cx="7371343"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If a response or a consent decree is filed, </a:t>
            </a:r>
          </a:p>
          <a:p>
            <a:pPr algn="ctr"/>
            <a:r>
              <a:rPr lang="en-US" sz="2800" dirty="0">
                <a:solidFill>
                  <a:srgbClr val="993300"/>
                </a:solidFill>
                <a:latin typeface="Baskerville Old Face" panose="02020602080505020303" pitchFamily="18" charset="0"/>
              </a:rPr>
              <a:t>the respondent’s appearance fee must also be paid. </a:t>
            </a:r>
          </a:p>
        </p:txBody>
      </p:sp>
    </p:spTree>
    <p:extLst>
      <p:ext uri="{BB962C8B-B14F-4D97-AF65-F5344CB8AC3E}">
        <p14:creationId xmlns:p14="http://schemas.microsoft.com/office/powerpoint/2010/main" val="3905104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 accepts checks, money orders, most </a:t>
            </a:r>
            <a:r>
              <a:rPr lang="en-US" sz="2800">
                <a:solidFill>
                  <a:srgbClr val="993300"/>
                </a:solidFill>
                <a:latin typeface="Baskerville Old Face" panose="02020602080505020303" pitchFamily="18" charset="0"/>
              </a:rPr>
              <a:t>credit cards, </a:t>
            </a:r>
            <a:r>
              <a:rPr lang="en-US" sz="2800" dirty="0">
                <a:solidFill>
                  <a:srgbClr val="993300"/>
                </a:solidFill>
                <a:latin typeface="Baskerville Old Face" panose="02020602080505020303" pitchFamily="18" charset="0"/>
              </a:rPr>
              <a:t>and cash. If you need time to pay your fees, you may file for a deferral.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ADDD5B40-DFFF-4B38-B0F8-38136EB4063F}"/>
              </a:ext>
            </a:extLst>
          </p:cNvPr>
          <p:cNvPicPr>
            <a:picLocks noChangeAspect="1"/>
          </p:cNvPicPr>
          <p:nvPr/>
        </p:nvPicPr>
        <p:blipFill>
          <a:blip r:embed="rId2"/>
          <a:stretch>
            <a:fillRect/>
          </a:stretch>
        </p:blipFill>
        <p:spPr>
          <a:xfrm>
            <a:off x="4059555" y="2243574"/>
            <a:ext cx="4072890" cy="3167803"/>
          </a:xfrm>
          <a:prstGeom prst="rect">
            <a:avLst/>
          </a:prstGeom>
        </p:spPr>
      </p:pic>
    </p:spTree>
    <p:extLst>
      <p:ext uri="{BB962C8B-B14F-4D97-AF65-F5344CB8AC3E}">
        <p14:creationId xmlns:p14="http://schemas.microsoft.com/office/powerpoint/2010/main" val="411414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P. McGill</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1</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A921F6D2-BB89-49C3-A382-877E3A9D69C5}"/>
              </a:ext>
            </a:extLst>
          </p:cNvPr>
          <p:cNvPicPr>
            <a:picLocks noChangeAspect="1"/>
          </p:cNvPicPr>
          <p:nvPr/>
        </p:nvPicPr>
        <p:blipFill rotWithShape="1">
          <a:blip r:embed="rId3">
            <a:extLst>
              <a:ext uri="{28A0092B-C50C-407E-A947-70E740481C1C}">
                <a14:useLocalDpi xmlns:a14="http://schemas.microsoft.com/office/drawing/2010/main" val="0"/>
              </a:ext>
            </a:extLst>
          </a:blip>
          <a:srcRect l="9126" r="9500" b="592"/>
          <a:stretch/>
        </p:blipFill>
        <p:spPr>
          <a:xfrm>
            <a:off x="2677423" y="1121663"/>
            <a:ext cx="2462785" cy="3475401"/>
          </a:xfrm>
          <a:prstGeom prst="rect">
            <a:avLst/>
          </a:prstGeom>
        </p:spPr>
      </p:pic>
    </p:spTree>
    <p:extLst>
      <p:ext uri="{BB962C8B-B14F-4D97-AF65-F5344CB8AC3E}">
        <p14:creationId xmlns:p14="http://schemas.microsoft.com/office/powerpoint/2010/main" val="25187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93106" y="2866135"/>
            <a:ext cx="6096000"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can explain the meaning of legal terms and documents used in court processes.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2" name="Picture 1">
            <a:extLst>
              <a:ext uri="{FF2B5EF4-FFF2-40B4-BE49-F238E27FC236}">
                <a16:creationId xmlns:a16="http://schemas.microsoft.com/office/drawing/2014/main" id="{EE9BE809-5B0B-4885-B612-CEE646D61C45}"/>
              </a:ext>
            </a:extLst>
          </p:cNvPr>
          <p:cNvPicPr>
            <a:picLocks noChangeAspect="1"/>
          </p:cNvPicPr>
          <p:nvPr/>
        </p:nvPicPr>
        <p:blipFill>
          <a:blip r:embed="rId2"/>
          <a:stretch>
            <a:fillRect/>
          </a:stretch>
        </p:blipFill>
        <p:spPr>
          <a:xfrm>
            <a:off x="7123389" y="2889224"/>
            <a:ext cx="4065981" cy="2723812"/>
          </a:xfrm>
          <a:prstGeom prst="rect">
            <a:avLst/>
          </a:prstGeom>
        </p:spPr>
      </p:pic>
      <p:sp>
        <p:nvSpPr>
          <p:cNvPr id="7" name="TextBox 6">
            <a:extLst>
              <a:ext uri="{FF2B5EF4-FFF2-40B4-BE49-F238E27FC236}">
                <a16:creationId xmlns:a16="http://schemas.microsoft.com/office/drawing/2014/main" id="{0AF09CE4-00CA-429A-A4AE-E5BF2369CE3A}"/>
              </a:ext>
            </a:extLst>
          </p:cNvPr>
          <p:cNvSpPr txBox="1"/>
          <p:nvPr/>
        </p:nvSpPr>
        <p:spPr>
          <a:xfrm>
            <a:off x="566032" y="4658929"/>
            <a:ext cx="6350148"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do attempt to give you options of where you can find information. </a:t>
            </a:r>
          </a:p>
        </p:txBody>
      </p:sp>
    </p:spTree>
    <p:extLst>
      <p:ext uri="{BB962C8B-B14F-4D97-AF65-F5344CB8AC3E}">
        <p14:creationId xmlns:p14="http://schemas.microsoft.com/office/powerpoint/2010/main" val="294175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702628" y="2798545"/>
            <a:ext cx="6290795" cy="3170099"/>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If a clerk sees something missing, they can call it to your attention. They cannot tell you how to fill out papers. They cannot give legal advice.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4" name="Picture 3">
            <a:extLst>
              <a:ext uri="{FF2B5EF4-FFF2-40B4-BE49-F238E27FC236}">
                <a16:creationId xmlns:a16="http://schemas.microsoft.com/office/drawing/2014/main" id="{A81F2545-36FC-4600-8F07-8911FBC1F864}"/>
              </a:ext>
            </a:extLst>
          </p:cNvPr>
          <p:cNvPicPr>
            <a:picLocks noChangeAspect="1"/>
          </p:cNvPicPr>
          <p:nvPr/>
        </p:nvPicPr>
        <p:blipFill>
          <a:blip r:embed="rId2"/>
          <a:stretch>
            <a:fillRect/>
          </a:stretch>
        </p:blipFill>
        <p:spPr>
          <a:xfrm>
            <a:off x="1002629" y="2415021"/>
            <a:ext cx="3005700" cy="3967201"/>
          </a:xfrm>
          <a:prstGeom prst="rect">
            <a:avLst/>
          </a:prstGeom>
        </p:spPr>
      </p:pic>
    </p:spTree>
    <p:extLst>
      <p:ext uri="{BB962C8B-B14F-4D97-AF65-F5344CB8AC3E}">
        <p14:creationId xmlns:p14="http://schemas.microsoft.com/office/powerpoint/2010/main" val="2530344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335" y="2248815"/>
            <a:ext cx="5093664" cy="440120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You must notify the Clerk IMMEDIATELY in writing if your address changes. </a:t>
            </a:r>
          </a:p>
          <a:p>
            <a:pPr algn="ctr"/>
            <a:r>
              <a:rPr lang="en-US" sz="2800" dirty="0">
                <a:solidFill>
                  <a:srgbClr val="993300"/>
                </a:solidFill>
                <a:latin typeface="Baskerville Old Face" panose="02020602080505020303" pitchFamily="18" charset="0"/>
              </a:rPr>
              <a:t>If you do not notify the Court of your new address, you may not get notices and your case may be dismissed or orders may be entered without your knowledge.  A form is available in our office and online to do so.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6" name="Picture 5">
            <a:extLst>
              <a:ext uri="{FF2B5EF4-FFF2-40B4-BE49-F238E27FC236}">
                <a16:creationId xmlns:a16="http://schemas.microsoft.com/office/drawing/2014/main" id="{82ACCB86-9908-4672-AEA3-4C88D40AC88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67294" y="2535499"/>
            <a:ext cx="5136645" cy="3424430"/>
          </a:xfrm>
          <a:prstGeom prst="rect">
            <a:avLst/>
          </a:prstGeom>
        </p:spPr>
      </p:pic>
    </p:spTree>
    <p:extLst>
      <p:ext uri="{BB962C8B-B14F-4D97-AF65-F5344CB8AC3E}">
        <p14:creationId xmlns:p14="http://schemas.microsoft.com/office/powerpoint/2010/main" val="1363359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You are responsible for having the other party served. The Court does not have the other party served. </a:t>
            </a:r>
          </a:p>
        </p:txBody>
      </p:sp>
    </p:spTree>
    <p:extLst>
      <p:ext uri="{BB962C8B-B14F-4D97-AF65-F5344CB8AC3E}">
        <p14:creationId xmlns:p14="http://schemas.microsoft.com/office/powerpoint/2010/main" val="404195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49030" y="3093104"/>
            <a:ext cx="6025019"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You can serve the other person through the Sheriff’s Office, a private process server, certified restricted mail, or a courier service with a receipt signed by the other party, or by a notarized acceptance of service. </a:t>
            </a:r>
          </a:p>
        </p:txBody>
      </p:sp>
    </p:spTree>
    <p:extLst>
      <p:ext uri="{BB962C8B-B14F-4D97-AF65-F5344CB8AC3E}">
        <p14:creationId xmlns:p14="http://schemas.microsoft.com/office/powerpoint/2010/main" val="4193389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03493" y="5432205"/>
            <a:ext cx="5271164" cy="1200329"/>
          </a:xfrm>
          <a:prstGeom prst="rect">
            <a:avLst/>
          </a:prstGeom>
          <a:noFill/>
        </p:spPr>
        <p:txBody>
          <a:bodyPr wrap="square" rtlCol="0">
            <a:spAutoFit/>
          </a:bodyPr>
          <a:lstStyle/>
          <a:p>
            <a:pPr algn="ctr"/>
            <a:r>
              <a:rPr lang="en-US" sz="3600" b="1" dirty="0">
                <a:latin typeface="Baskerville Old Face" panose="02020602080505020303" pitchFamily="18" charset="0"/>
              </a:rPr>
              <a:t>THE WRONG PERSON IS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6476535" y="2858105"/>
            <a:ext cx="5038818" cy="3416320"/>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The Affidavit or Acceptance of Service does not show all the required pleadings were served or the signature is not notarized (if required).</a:t>
            </a:r>
          </a:p>
        </p:txBody>
      </p:sp>
      <p:pic>
        <p:nvPicPr>
          <p:cNvPr id="2" name="Picture 1">
            <a:extLst>
              <a:ext uri="{FF2B5EF4-FFF2-40B4-BE49-F238E27FC236}">
                <a16:creationId xmlns:a16="http://schemas.microsoft.com/office/drawing/2014/main" id="{074837FD-5535-4738-8C4B-D5CF77B831A8}"/>
              </a:ext>
            </a:extLst>
          </p:cNvPr>
          <p:cNvPicPr>
            <a:picLocks noChangeAspect="1"/>
          </p:cNvPicPr>
          <p:nvPr/>
        </p:nvPicPr>
        <p:blipFill>
          <a:blip r:embed="rId2"/>
          <a:stretch>
            <a:fillRect/>
          </a:stretch>
        </p:blipFill>
        <p:spPr>
          <a:xfrm>
            <a:off x="292720" y="2796496"/>
            <a:ext cx="1588187" cy="2580803"/>
          </a:xfrm>
          <a:prstGeom prst="rect">
            <a:avLst/>
          </a:prstGeom>
        </p:spPr>
      </p:pic>
      <p:pic>
        <p:nvPicPr>
          <p:cNvPr id="6" name="Picture 5">
            <a:extLst>
              <a:ext uri="{FF2B5EF4-FFF2-40B4-BE49-F238E27FC236}">
                <a16:creationId xmlns:a16="http://schemas.microsoft.com/office/drawing/2014/main" id="{59B19C11-6699-4306-BE96-2865516D8CC3}"/>
              </a:ext>
            </a:extLst>
          </p:cNvPr>
          <p:cNvPicPr>
            <a:picLocks noChangeAspect="1"/>
          </p:cNvPicPr>
          <p:nvPr/>
        </p:nvPicPr>
        <p:blipFill>
          <a:blip r:embed="rId3"/>
          <a:stretch>
            <a:fillRect/>
          </a:stretch>
        </p:blipFill>
        <p:spPr>
          <a:xfrm>
            <a:off x="2131203" y="2858105"/>
            <a:ext cx="2034195" cy="2518527"/>
          </a:xfrm>
          <a:prstGeom prst="rect">
            <a:avLst/>
          </a:prstGeom>
        </p:spPr>
      </p:pic>
      <p:pic>
        <p:nvPicPr>
          <p:cNvPr id="8" name="Picture 7">
            <a:extLst>
              <a:ext uri="{FF2B5EF4-FFF2-40B4-BE49-F238E27FC236}">
                <a16:creationId xmlns:a16="http://schemas.microsoft.com/office/drawing/2014/main" id="{5189C1E5-09AA-4E87-9577-11B0F7E20736}"/>
              </a:ext>
            </a:extLst>
          </p:cNvPr>
          <p:cNvPicPr>
            <a:picLocks noChangeAspect="1"/>
          </p:cNvPicPr>
          <p:nvPr/>
        </p:nvPicPr>
        <p:blipFill>
          <a:blip r:embed="rId4"/>
          <a:stretch>
            <a:fillRect/>
          </a:stretch>
        </p:blipFill>
        <p:spPr>
          <a:xfrm>
            <a:off x="4454017" y="2796496"/>
            <a:ext cx="1679901" cy="2580136"/>
          </a:xfrm>
          <a:prstGeom prst="rect">
            <a:avLst/>
          </a:prstGeom>
        </p:spPr>
      </p:pic>
    </p:spTree>
    <p:extLst>
      <p:ext uri="{BB962C8B-B14F-4D97-AF65-F5344CB8AC3E}">
        <p14:creationId xmlns:p14="http://schemas.microsoft.com/office/powerpoint/2010/main" val="524202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DEFAULT PAPERWORK</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Application for Default document was not filed and/or a copy was not mailed to the other party. </a:t>
            </a:r>
          </a:p>
        </p:txBody>
      </p:sp>
      <p:pic>
        <p:nvPicPr>
          <p:cNvPr id="6" name="Picture 5">
            <a:extLst>
              <a:ext uri="{FF2B5EF4-FFF2-40B4-BE49-F238E27FC236}">
                <a16:creationId xmlns:a16="http://schemas.microsoft.com/office/drawing/2014/main" id="{BC0BB00F-0FC9-4D52-AF05-0AB10EA4B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5" y="2922201"/>
            <a:ext cx="3256766" cy="2328588"/>
          </a:xfrm>
          <a:prstGeom prst="rect">
            <a:avLst/>
          </a:prstGeom>
        </p:spPr>
      </p:pic>
    </p:spTree>
    <p:extLst>
      <p:ext uri="{BB962C8B-B14F-4D97-AF65-F5344CB8AC3E}">
        <p14:creationId xmlns:p14="http://schemas.microsoft.com/office/powerpoint/2010/main" val="660432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PARENT</a:t>
            </a:r>
          </a:p>
          <a:p>
            <a:pPr algn="ctr"/>
            <a:r>
              <a:rPr lang="en-US" sz="3600" b="1" dirty="0">
                <a:latin typeface="Baskerville Old Face" panose="02020602080505020303" pitchFamily="18" charset="0"/>
              </a:rPr>
              <a:t>EDUCATION</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611661" y="3795386"/>
            <a:ext cx="6025019" cy="1200329"/>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 Education Class was not taken by one or both parties. </a:t>
            </a:r>
          </a:p>
        </p:txBody>
      </p:sp>
      <p:pic>
        <p:nvPicPr>
          <p:cNvPr id="8" name="Picture 7">
            <a:extLst>
              <a:ext uri="{FF2B5EF4-FFF2-40B4-BE49-F238E27FC236}">
                <a16:creationId xmlns:a16="http://schemas.microsoft.com/office/drawing/2014/main" id="{C151A4A0-6499-4F0B-A46E-D3A179D75D63}"/>
              </a:ext>
            </a:extLst>
          </p:cNvPr>
          <p:cNvPicPr>
            <a:picLocks noChangeAspect="1"/>
          </p:cNvPicPr>
          <p:nvPr/>
        </p:nvPicPr>
        <p:blipFill>
          <a:blip r:embed="rId2"/>
          <a:stretch>
            <a:fillRect/>
          </a:stretch>
        </p:blipFill>
        <p:spPr>
          <a:xfrm>
            <a:off x="889880" y="2905313"/>
            <a:ext cx="3126678" cy="2296657"/>
          </a:xfrm>
          <a:prstGeom prst="rect">
            <a:avLst/>
          </a:prstGeom>
        </p:spPr>
      </p:pic>
    </p:spTree>
    <p:extLst>
      <p:ext uri="{BB962C8B-B14F-4D97-AF65-F5344CB8AC3E}">
        <p14:creationId xmlns:p14="http://schemas.microsoft.com/office/powerpoint/2010/main" val="3248009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MISSING DOCUMENTS</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461600" y="2905313"/>
            <a:ext cx="6025019" cy="3785652"/>
          </a:xfrm>
          <a:prstGeom prst="rect">
            <a:avLst/>
          </a:prstGeom>
          <a:noFill/>
        </p:spPr>
        <p:txBody>
          <a:bodyPr wrap="square" rtlCol="0">
            <a:spAutoFit/>
          </a:bodyPr>
          <a:lstStyle/>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Self Addressed, Stamped Return Envelopes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Copies of Decrees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Parenting Plan or Agreement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Parent’s Worksheet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Child Support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Employer Information for 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Order for Name Change</a:t>
            </a:r>
          </a:p>
        </p:txBody>
      </p:sp>
      <p:pic>
        <p:nvPicPr>
          <p:cNvPr id="2" name="Picture 1">
            <a:extLst>
              <a:ext uri="{FF2B5EF4-FFF2-40B4-BE49-F238E27FC236}">
                <a16:creationId xmlns:a16="http://schemas.microsoft.com/office/drawing/2014/main" id="{CC27D52F-B44B-4230-95A9-124468FC988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05381" y="2856592"/>
            <a:ext cx="3495675" cy="2409825"/>
          </a:xfrm>
          <a:prstGeom prst="rect">
            <a:avLst/>
          </a:prstGeom>
        </p:spPr>
      </p:pic>
    </p:spTree>
    <p:extLst>
      <p:ext uri="{BB962C8B-B14F-4D97-AF65-F5344CB8AC3E}">
        <p14:creationId xmlns:p14="http://schemas.microsoft.com/office/powerpoint/2010/main" val="541281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133220" y="2767280"/>
            <a:ext cx="5094701" cy="1323439"/>
          </a:xfrm>
          <a:prstGeom prst="rect">
            <a:avLst/>
          </a:prstGeom>
          <a:noFill/>
        </p:spPr>
        <p:txBody>
          <a:bodyPr wrap="square" rtlCol="0">
            <a:spAutoFit/>
          </a:bodyPr>
          <a:lstStyle/>
          <a:p>
            <a:pPr algn="ctr"/>
            <a:r>
              <a:rPr lang="en-US" sz="80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A3F77577-94F8-4FAB-BF0F-AFBCF27BD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921" y="1385508"/>
            <a:ext cx="6479005" cy="4988834"/>
          </a:xfrm>
          <a:prstGeom prst="rect">
            <a:avLst/>
          </a:prstGeom>
        </p:spPr>
      </p:pic>
    </p:spTree>
    <p:extLst>
      <p:ext uri="{BB962C8B-B14F-4D97-AF65-F5344CB8AC3E}">
        <p14:creationId xmlns:p14="http://schemas.microsoft.com/office/powerpoint/2010/main" val="33981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117646"/>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Tina R. </a:t>
            </a:r>
            <a:r>
              <a:rPr lang="en-US" sz="2800" b="1" dirty="0" err="1">
                <a:solidFill>
                  <a:srgbClr val="FFFFCC"/>
                </a:solidFill>
                <a:latin typeface="Baskerville Old Face" panose="02020602080505020303" pitchFamily="18" charset="0"/>
              </a:rPr>
              <a:t>Ainley</a:t>
            </a:r>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Domestic Judge</a:t>
            </a:r>
          </a:p>
          <a:p>
            <a:r>
              <a:rPr lang="en-US" dirty="0">
                <a:solidFill>
                  <a:srgbClr val="FFFFCC"/>
                </a:solidFill>
                <a:latin typeface="Baskerville Old Face" panose="02020602080505020303" pitchFamily="18" charset="0"/>
              </a:rPr>
              <a:t>Division 3</a:t>
            </a:r>
          </a:p>
          <a:p>
            <a:r>
              <a:rPr lang="en-US" dirty="0">
                <a:solidFill>
                  <a:srgbClr val="FFFFCC"/>
                </a:solidFill>
                <a:latin typeface="Baskerville Old Face" panose="02020602080505020303" pitchFamily="18" charset="0"/>
              </a:rPr>
              <a:t>Superior Court Yavapai County</a:t>
            </a:r>
          </a:p>
        </p:txBody>
      </p:sp>
      <p:pic>
        <p:nvPicPr>
          <p:cNvPr id="2" name="Picture 1"/>
          <p:cNvPicPr>
            <a:picLocks noChangeAspect="1"/>
          </p:cNvPicPr>
          <p:nvPr/>
        </p:nvPicPr>
        <p:blipFill>
          <a:blip r:embed="rId3"/>
          <a:stretch>
            <a:fillRect/>
          </a:stretch>
        </p:blipFill>
        <p:spPr>
          <a:xfrm>
            <a:off x="2299036" y="926453"/>
            <a:ext cx="2841172" cy="3768608"/>
          </a:xfrm>
          <a:prstGeom prst="rect">
            <a:avLst/>
          </a:prstGeom>
        </p:spPr>
      </p:pic>
    </p:spTree>
    <p:extLst>
      <p:ext uri="{BB962C8B-B14F-4D97-AF65-F5344CB8AC3E}">
        <p14:creationId xmlns:p14="http://schemas.microsoft.com/office/powerpoint/2010/main" val="3760906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8CC9FA-F950-4908-B84D-5E528A346F34}"/>
              </a:ext>
            </a:extLst>
          </p:cNvPr>
          <p:cNvSpPr txBox="1"/>
          <p:nvPr/>
        </p:nvSpPr>
        <p:spPr>
          <a:xfrm>
            <a:off x="283029" y="507792"/>
            <a:ext cx="11625942" cy="1446550"/>
          </a:xfrm>
          <a:prstGeom prst="rect">
            <a:avLst/>
          </a:prstGeom>
          <a:noFill/>
        </p:spPr>
        <p:txBody>
          <a:bodyPr wrap="square" rtlCol="0">
            <a:spAutoFit/>
          </a:bodyPr>
          <a:lstStyle/>
          <a:p>
            <a:pPr algn="ctr"/>
            <a:r>
              <a:rPr lang="en-US" sz="8800" b="1" dirty="0">
                <a:solidFill>
                  <a:schemeClr val="bg1"/>
                </a:solidFill>
                <a:latin typeface="Baskerville Old Face" panose="02020602080505020303" pitchFamily="18" charset="0"/>
              </a:rPr>
              <a:t>Legal Counsel</a:t>
            </a:r>
          </a:p>
        </p:txBody>
      </p:sp>
      <p:pic>
        <p:nvPicPr>
          <p:cNvPr id="7" name="Picture 6">
            <a:extLst>
              <a:ext uri="{FF2B5EF4-FFF2-40B4-BE49-F238E27FC236}">
                <a16:creationId xmlns:a16="http://schemas.microsoft.com/office/drawing/2014/main" id="{9C380C13-15A6-4A49-85C0-B264A1E9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40" y="1954342"/>
            <a:ext cx="6903720" cy="3987175"/>
          </a:xfrm>
          <a:prstGeom prst="rect">
            <a:avLst/>
          </a:prstGeom>
        </p:spPr>
      </p:pic>
    </p:spTree>
    <p:extLst>
      <p:ext uri="{BB962C8B-B14F-4D97-AF65-F5344CB8AC3E}">
        <p14:creationId xmlns:p14="http://schemas.microsoft.com/office/powerpoint/2010/main" val="1819153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Thank You! </a:t>
            </a:r>
          </a:p>
        </p:txBody>
      </p:sp>
    </p:spTree>
    <p:extLst>
      <p:ext uri="{BB962C8B-B14F-4D97-AF65-F5344CB8AC3E}">
        <p14:creationId xmlns:p14="http://schemas.microsoft.com/office/powerpoint/2010/main" val="257271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57175" y="5012871"/>
            <a:ext cx="4883033"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Krista M. Carman</a:t>
            </a:r>
          </a:p>
          <a:p>
            <a:endParaRPr lang="en-US" dirty="0">
              <a:solidFill>
                <a:srgbClr val="FFFFCC"/>
              </a:solidFill>
              <a:latin typeface="Baskerville Old Face" panose="02020602080505020303" pitchFamily="18" charset="0"/>
            </a:endParaRPr>
          </a:p>
          <a:p>
            <a:r>
              <a:rPr lang="en-US" kern="1000" dirty="0">
                <a:solidFill>
                  <a:srgbClr val="FFFFCC"/>
                </a:solidFill>
                <a:latin typeface="Baskerville Old Face" panose="02020602080505020303" pitchFamily="18" charset="0"/>
              </a:rPr>
              <a:t>Associate Presiding Judge/Presiding Criminal Judge</a:t>
            </a:r>
          </a:p>
          <a:p>
            <a:r>
              <a:rPr lang="en-US" dirty="0">
                <a:solidFill>
                  <a:srgbClr val="FFFFCC"/>
                </a:solidFill>
                <a:latin typeface="Baskerville Old Face" panose="02020602080505020303" pitchFamily="18" charset="0"/>
              </a:rPr>
              <a:t>Division 4</a:t>
            </a:r>
          </a:p>
          <a:p>
            <a:r>
              <a:rPr lang="en-US" dirty="0">
                <a:solidFill>
                  <a:srgbClr val="FFFFCC"/>
                </a:solidFill>
                <a:latin typeface="Baskerville Old Face" panose="02020602080505020303" pitchFamily="18" charset="0"/>
              </a:rPr>
              <a:t>Superior Court Yavapai County</a:t>
            </a:r>
          </a:p>
        </p:txBody>
      </p:sp>
      <p:pic>
        <p:nvPicPr>
          <p:cNvPr id="3" name="Picture 2" descr="A person smiling for the camera&#10;&#10;Description generated with very high confidence">
            <a:extLst>
              <a:ext uri="{FF2B5EF4-FFF2-40B4-BE49-F238E27FC236}">
                <a16:creationId xmlns:a16="http://schemas.microsoft.com/office/drawing/2014/main" id="{95E0D1C7-5C76-4BA5-86C1-DB2C984B3119}"/>
              </a:ext>
            </a:extLst>
          </p:cNvPr>
          <p:cNvPicPr>
            <a:picLocks noChangeAspect="1"/>
          </p:cNvPicPr>
          <p:nvPr/>
        </p:nvPicPr>
        <p:blipFill rotWithShape="1">
          <a:blip r:embed="rId3">
            <a:extLst>
              <a:ext uri="{28A0092B-C50C-407E-A947-70E740481C1C}">
                <a14:useLocalDpi xmlns:a14="http://schemas.microsoft.com/office/drawing/2010/main" val="0"/>
              </a:ext>
            </a:extLst>
          </a:blip>
          <a:srcRect l="8978" r="12292" b="3228"/>
          <a:stretch/>
        </p:blipFill>
        <p:spPr>
          <a:xfrm>
            <a:off x="2913888" y="1147544"/>
            <a:ext cx="2226320" cy="3242788"/>
          </a:xfrm>
          <a:prstGeom prst="rect">
            <a:avLst/>
          </a:prstGeom>
        </p:spPr>
      </p:pic>
    </p:spTree>
    <p:extLst>
      <p:ext uri="{BB962C8B-B14F-4D97-AF65-F5344CB8AC3E}">
        <p14:creationId xmlns:p14="http://schemas.microsoft.com/office/powerpoint/2010/main" val="242357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a:t>
            </a:r>
            <a:r>
              <a:rPr lang="en-US" sz="2800" b="1" dirty="0" err="1">
                <a:solidFill>
                  <a:srgbClr val="FFFFCC"/>
                </a:solidFill>
                <a:latin typeface="Baskerville Old Face" panose="02020602080505020303" pitchFamily="18" charset="0"/>
              </a:rPr>
              <a:t>Danalyn</a:t>
            </a:r>
            <a:r>
              <a:rPr lang="en-US" sz="2800" b="1" dirty="0">
                <a:solidFill>
                  <a:srgbClr val="FFFFCC"/>
                </a:solidFill>
                <a:latin typeface="Baskerville Old Face" panose="02020602080505020303" pitchFamily="18" charset="0"/>
              </a:rPr>
              <a:t> Savage</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5</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7DF98DDE-B3CF-6475-7B95-06E05CC1546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158" b="21870"/>
          <a:stretch/>
        </p:blipFill>
        <p:spPr>
          <a:xfrm>
            <a:off x="2104724" y="1085851"/>
            <a:ext cx="2959284" cy="3590924"/>
          </a:xfrm>
          <a:prstGeom prst="rect">
            <a:avLst/>
          </a:prstGeom>
        </p:spPr>
      </p:pic>
    </p:spTree>
    <p:extLst>
      <p:ext uri="{BB962C8B-B14F-4D97-AF65-F5344CB8AC3E}">
        <p14:creationId xmlns:p14="http://schemas.microsoft.com/office/powerpoint/2010/main" val="3322182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1897</Words>
  <Application>Microsoft Office PowerPoint</Application>
  <PresentationFormat>Widescreen</PresentationFormat>
  <Paragraphs>342</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Baskerville Old Face</vt:lpstr>
      <vt:lpstr>Calibri</vt:lpstr>
      <vt:lpstr>Calibri Light</vt:lpstr>
      <vt:lpstr>Office Theme</vt:lpstr>
      <vt:lpstr>Yavapai County Divorce 101</vt:lpstr>
      <vt:lpstr>Welcome to Family Court</vt:lpstr>
      <vt:lpstr>Divorce 101: A helpful guide through the divorce process in the Yavapai County Superior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Seets, Heather</dc:creator>
  <cp:lastModifiedBy>Driscoll, Stephen</cp:lastModifiedBy>
  <cp:revision>112</cp:revision>
  <dcterms:created xsi:type="dcterms:W3CDTF">2017-03-08T16:54:26Z</dcterms:created>
  <dcterms:modified xsi:type="dcterms:W3CDTF">2024-04-12T20:48:49Z</dcterms:modified>
</cp:coreProperties>
</file>